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61" r:id="rId2"/>
    <p:sldId id="257" r:id="rId3"/>
    <p:sldId id="274" r:id="rId4"/>
    <p:sldId id="265" r:id="rId5"/>
    <p:sldId id="266" r:id="rId6"/>
    <p:sldId id="267" r:id="rId7"/>
    <p:sldId id="263" r:id="rId8"/>
    <p:sldId id="290" r:id="rId9"/>
    <p:sldId id="268" r:id="rId10"/>
    <p:sldId id="269" r:id="rId11"/>
    <p:sldId id="270" r:id="rId12"/>
    <p:sldId id="271" r:id="rId13"/>
    <p:sldId id="272" r:id="rId14"/>
    <p:sldId id="275" r:id="rId15"/>
    <p:sldId id="276" r:id="rId16"/>
    <p:sldId id="279" r:id="rId17"/>
    <p:sldId id="278" r:id="rId18"/>
    <p:sldId id="291" r:id="rId19"/>
    <p:sldId id="277" r:id="rId20"/>
    <p:sldId id="300" r:id="rId21"/>
    <p:sldId id="292" r:id="rId22"/>
    <p:sldId id="293" r:id="rId23"/>
    <p:sldId id="294" r:id="rId24"/>
    <p:sldId id="298" r:id="rId25"/>
    <p:sldId id="280" r:id="rId26"/>
    <p:sldId id="281" r:id="rId27"/>
    <p:sldId id="295" r:id="rId28"/>
    <p:sldId id="302" r:id="rId29"/>
    <p:sldId id="304" r:id="rId30"/>
    <p:sldId id="315" r:id="rId31"/>
    <p:sldId id="305" r:id="rId32"/>
    <p:sldId id="314" r:id="rId33"/>
    <p:sldId id="283" r:id="rId34"/>
    <p:sldId id="316" r:id="rId35"/>
    <p:sldId id="317" r:id="rId36"/>
    <p:sldId id="286" r:id="rId37"/>
    <p:sldId id="313" r:id="rId38"/>
    <p:sldId id="308" r:id="rId39"/>
    <p:sldId id="310" r:id="rId40"/>
    <p:sldId id="311" r:id="rId41"/>
    <p:sldId id="312" r:id="rId42"/>
    <p:sldId id="309" r:id="rId43"/>
    <p:sldId id="287" r:id="rId44"/>
    <p:sldId id="288" r:id="rId45"/>
    <p:sldId id="289" r:id="rId46"/>
    <p:sldId id="318" r:id="rId47"/>
    <p:sldId id="30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64" userDrawn="1">
          <p15:clr>
            <a:srgbClr val="A4A3A4"/>
          </p15:clr>
        </p15:guide>
        <p15:guide id="2" orient="horz" pos="21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A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6" autoAdjust="0"/>
  </p:normalViewPr>
  <p:slideViewPr>
    <p:cSldViewPr snapToGrid="0">
      <p:cViewPr varScale="1">
        <p:scale>
          <a:sx n="103" d="100"/>
          <a:sy n="103" d="100"/>
        </p:scale>
        <p:origin x="138" y="276"/>
      </p:cViewPr>
      <p:guideLst>
        <p:guide pos="3864"/>
        <p:guide orient="horz" pos="2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378FA-4A4F-39D4-B089-0D54F1CEA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A7B6F6-2793-CC23-85EA-34325FAA3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7DA9E6-B79E-B024-12BD-501C81AF8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00C54-779D-36B1-A7F1-487121C690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28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FA4E-C8AE-0580-515C-DF328C7AF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085DA6-7371-43F8-3DBE-1B3736F62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0F64C5-B5CC-01F5-A93D-923EEC06B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DD03B-3946-149E-9212-03DB52FA4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34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49AEB-3E3B-5A5D-AEE0-F2F5B9DEC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9FAA6-1E3F-C8ED-8B3F-DE1ADD6B3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0862F0-7BC7-257C-905B-A170FF599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8AA76-342A-1562-725C-DFDF2D8A31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41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D075D-4747-21C5-B01A-E8C96937D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EE5C3A-5978-0FA5-C2C6-FF72741E7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D88EB0-14D7-F068-FD49-8EEBF2E61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438C8-B563-E647-BFAB-A031E06639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28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09D27-5575-E1A8-BE98-D9160C993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D81A27-7C44-5846-562B-81BA21276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62BCBD-0863-B70F-A67B-8FA919363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26B9-23F6-41DC-67CE-484357D36A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7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3F8EE-6DF9-53C6-46AE-F700485AD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39B22C-D1BE-18D8-708B-219673B28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0BA091-4CA3-0EA3-8523-F21F46698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45F54-E10A-D9AD-E216-95D94A660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6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139AE-BD82-A1C8-B6BA-6820FA358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B1055D-A129-2D04-E811-5F8EACC59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81DEDD-558F-241A-6EF4-9E755DCED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2FAE-75D8-35EC-2D16-36B16B3CE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68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8EC3B-F625-343D-5192-BFB761D95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41A2C-02D3-5831-AFF6-5934A616E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0FE2B4-BAB1-5F25-557E-93D7420E7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C1555-F328-E905-F548-C2DD1D0F07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76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E8780-50E1-3D4A-D516-B3AC8AB4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E4AF43-BEC4-834A-7C8E-7D7D058B8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30868-B9F5-4067-76AE-1012FDD1D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22FBA-C7E9-20AA-3A52-BE6E4D30FB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33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A8681-5A12-2C79-5650-628593D24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E9B0E5-A9D4-55BD-7C9A-705F8F35B2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87943D-8EB6-A3F1-19A5-A84C796F0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C85BC-480D-3EF9-B946-C06AB57B95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9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6400A-A7DC-8EFD-364F-F0092C93B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3268EC-9D10-0898-66B9-3D02018CB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6DDA4C-ED80-408C-C6EE-185BDB00A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7667B-2F42-C762-3508-FCBF3883FE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8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F64E2-2BB7-0FDC-2AEA-06807B683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A9737-4691-14F6-AADC-DF33212172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913A93-D89C-520E-1952-FBE972447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9D028-0618-843A-AD16-CD772157F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41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58FDD-ACB9-885C-F04E-14DCD8EFC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ECF4E-B38E-6540-B39B-282E04CF8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1AFA7E-2CE8-F056-0954-A9749572E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AFFAE-7952-6B7B-D2B9-BB221ACB66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91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BC2B4-A8F7-543E-4AA5-F2501C97E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92C33D-D8E2-C41B-2282-1B7F2D0E9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D31E92-CE50-7BC2-FB68-114570F2F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0C9CD-9E3B-52C1-FBFC-269173617D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1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05D4F-E611-D34C-056C-5A88AF2A9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46560A-CB5E-2470-BDF5-F7E656780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A9C09-2CAA-921A-5E24-BA5506435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0D137-33C4-02EC-9CEF-82961EBA4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77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EC42A-5EB9-4A7C-1F87-C41D7F816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93671D-CCB4-4601-3F80-4F409B732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48DFC7-3463-7338-8A68-BAE4C12F9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62642-AF8A-0A62-6E20-D274AEBFD3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44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6FB95-518C-6E15-9BFC-014F9B243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5D3C9-90D4-C67A-1A45-11312218F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F8F59-A13A-FDCD-3B6A-FFAB1479B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EC89E-EB75-5E9B-6386-9068FC9EC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76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F9C86-FFA6-406F-9B15-2959FE101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795B5-5B44-6749-DADE-4C503D618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1E17EB-5E43-E4E6-32F3-988C89AEB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32072-ACA7-4CE0-6910-E5894121A2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42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9071B-95F6-1206-B01A-F9A10118B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5FE312-2474-14C7-6BB0-5114D9C4D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C3547-A124-0320-3639-CBE69D4F4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A63A9-80B9-F6DB-F95A-884F973689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81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452BA-58A8-CEF6-6398-CCF42523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DBEFFB-6859-890B-C853-A335EE85E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7C1AE-4BA4-7D14-6D53-C63023C89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2DB18-6478-94B3-6941-860B235258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97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CF1FC-2386-0D1A-3EB4-C0A03245C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9BFCD7-7CB8-98AE-B0D7-8DBCD1FC4F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5CD304-5A8D-431E-4AB6-F660D4681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24F4A-8D8F-A292-0B3C-FF0772EA8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14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8B41C-8768-EDA9-AD16-EE692540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96126-98EE-0629-96ED-D254FE3FD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615D9A-FBDE-9119-3ED8-65F91E180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AEA70-BE9E-44E7-1C69-BDC7EBBA14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062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F16BF-FB9F-B06C-B8C6-CE6782861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7B20CC-B89A-2758-55B3-36535ABF91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9DE27-5713-3673-16E4-C65A35A9A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FF6CC-1629-0CE9-DA3A-BD66C2EA8E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186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D249F-59ED-CC4D-C894-5DF1379F8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B0428-802A-7402-ABDB-D6F0BED52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E9EF99-610B-B2EF-E21C-CE425F1A7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4F1A9-123B-C4A7-ED3F-88AD297C62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30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38819-DBEA-37F0-C224-6DA701F9D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76A86-90C8-696E-B8F1-EABEBBD30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09D1B-9542-DFCC-6C1E-DFD50F181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BD592-8AE3-6A35-F9E1-1DA619899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925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5EC70-3821-E700-6E50-3A9303D67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1BDCB9-2557-9A6C-BD91-AB434FF793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979F96-25B6-29ED-9466-E14EC6F07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1DA81-D936-9606-3C5A-7BE478D147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06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35BA2-1D81-C4D4-CEC2-BADCC24F9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811EA-8C72-7773-3B89-0F76ED5FA0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EEC47-3E14-D4F4-3AD4-FF0F070A0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A477B-A0EB-C29B-C609-14562B71B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981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90F79-8569-C5EE-459D-F11D83B9A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3BEAAD-E9D3-33D5-D41D-E70D9B41C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48051A-D073-A3DD-98E6-51B88637B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09AA5-CFE7-0AFC-F935-CF2B0A472C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222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A5130-9E8D-D360-8027-FA212215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4272F-2B43-461F-3C80-E12E6B4316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C91A2F-04E9-4EEF-06A1-9349FB6DE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97A67-5266-C356-E3BB-15DB4C40DC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983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63751-C36D-6429-4497-DB02938AB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5102B9-79F6-6A4C-547A-C61CA83BA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E3C773-F659-6228-A0A0-D1740D6F3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2DE40-7A6E-57A8-AF8A-1D86EF39D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0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D9412-D30E-CA67-C402-79BE23D3A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BFAC27-05BC-34C4-AC2B-3923FF2ED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998A7-DC4B-D316-3446-6DC03AEB1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90C81-B620-2DFC-E45D-A36E295D58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518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270BA-9A8F-3712-1660-5BA4ABD81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C7754E-1BB2-E2E8-90A6-B3181A7D0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09E84-9BE4-0082-E1D5-460C09B80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07A92-6DDA-B502-01A5-AD1C37BF2A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B34B1-1549-392F-FFF9-7DCC39342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793368-B6AB-E05E-2B41-7CF60F97BC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E7567C-2619-B240-67C4-471E7CD6E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31AD3-7A46-8873-B6DB-52E6D22488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509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171E8-DC3F-EDD0-8861-A0F01A9B7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A4139-F7A2-0891-4C62-352499E63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96F639-7F71-98E5-D92C-A6C7B1F40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75C81-AE1B-42B8-B691-8666094D20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19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2687B-6A2F-4CEB-2E01-7BB530E99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FAF6EE-6027-AC15-913A-2EA65F111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99EE8-E422-5891-5489-D0BF6049C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247EA-29D4-213F-E2FF-244DC48BA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70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F3199-B778-CE03-5167-5D6408D77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41E25-79F0-9A85-A3D5-CE7C48AEC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B9A154-751D-B698-B860-2FA599605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3B087-CB5F-6318-2B3B-B6A17095F1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08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DF9EA-CB1F-84F0-98B4-851DF8A1D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29D55-6652-656E-E27C-3E38290AD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AD983-87C0-78A2-A49F-63EACE569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C7F60-D337-E480-7308-0ABC072B8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453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E0F32-BA7D-12E7-E389-45B25D1F8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2B85E3-52E9-09D4-33AC-FD68EF528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B8E96-CDEA-7C27-2A58-2E88D91A2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34CC5-176C-3157-45BC-32F431F933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733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5859F-E9A5-E446-1493-CE6A62A73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6F41C-2127-3811-9F60-71C7E55C3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FD3EE7-7686-4BEC-9C42-23AC7261B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A9B95-8673-940A-720B-FA5B841D6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99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08530-C7BB-B8B7-2514-131E9AAF6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C3A5D-1ECC-57F6-A626-D9958FC2F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EAE1D-DEBD-E57C-33CB-47C73B22C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DD2BF-F067-6CBB-ECAF-2663767A84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45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7B85-C70C-4E91-6FED-2D2B11CB1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A998BC-6264-1B1C-3209-613BC77BE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E37B32-67BF-B3BC-35DD-63306AA0D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EDB9D-2308-8D78-8EC6-615FD01C8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8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0731B-9818-AC99-BFCD-8C7033CF3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6562FE-220C-B98E-144E-EB6017808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D7D29-3C38-83FC-D4AC-59BC0DDF2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8C087-CC56-92B9-8796-719435B638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081BB-9DA3-55EC-08C4-6D2056965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14FD2-0755-FB54-31BB-3A7CF01C0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AAB7E2-4181-640F-7549-4E3AC75FF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8EA0A-C79C-3877-7021-63AB976A2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CBF9F-0C74-CCC4-A2D6-35FD27789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329360-CF43-BC1C-7379-A8C48168C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56ED1F-EC96-3F49-71F3-66DFD6EF0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E6265-8143-8596-7B14-7269BA506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0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B6B99-EC76-D3B6-654C-AB114AA3D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5A6D2-DB0F-35CB-96D1-48DC65447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BA2477-E06C-300E-2B6A-1C994817D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5A39A-A16A-B627-53F0-5930320B9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Straight Connecto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Straight Connecto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Straight Connecto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Straight Connecto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Straight Connecto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Straight Connecto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Straight Connecto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Straight Connecto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Straight Connecto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Straight Connecto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Straight Connecto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Straight Connecto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Straight Connecto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Straight Connecto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Straight Connecto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Straight Connecto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8" name="Straight Connector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1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5" y="1731547"/>
            <a:ext cx="10420827" cy="2174974"/>
          </a:xfrm>
        </p:spPr>
        <p:txBody>
          <a:bodyPr>
            <a:normAutofit/>
          </a:bodyPr>
          <a:lstStyle/>
          <a:p>
            <a:r>
              <a:rPr lang="de-DE" sz="5400" noProof="0" dirty="0" err="1"/>
              <a:t>Voronoi</a:t>
            </a:r>
            <a:r>
              <a:rPr lang="de-DE" sz="5400" noProof="0" dirty="0"/>
              <a:t> </a:t>
            </a:r>
            <a:r>
              <a:rPr lang="de-DE" sz="5400" noProof="0" dirty="0" err="1"/>
              <a:t>Diagrams</a:t>
            </a:r>
            <a:r>
              <a:rPr lang="de-DE" sz="5400" noProof="0" dirty="0"/>
              <a:t> in 3D Space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1246142"/>
          </a:xfrm>
        </p:spPr>
        <p:txBody>
          <a:bodyPr>
            <a:normAutofit fontScale="85000" lnSpcReduction="20000"/>
          </a:bodyPr>
          <a:lstStyle/>
          <a:p>
            <a:r>
              <a:rPr lang="de-DE" noProof="0" dirty="0"/>
              <a:t>Samuel Essig</a:t>
            </a:r>
          </a:p>
          <a:p>
            <a:endParaRPr lang="de-DE" noProof="0" dirty="0"/>
          </a:p>
          <a:p>
            <a:pPr>
              <a:lnSpc>
                <a:spcPct val="120000"/>
              </a:lnSpc>
            </a:pPr>
            <a:r>
              <a:rPr lang="de-DE" noProof="0" dirty="0"/>
              <a:t>Fortgeschrittenen Software Praktikum </a:t>
            </a:r>
          </a:p>
          <a:p>
            <a:pPr>
              <a:lnSpc>
                <a:spcPct val="120000"/>
              </a:lnSpc>
            </a:pPr>
            <a:r>
              <a:rPr lang="de-DE" noProof="0" dirty="0"/>
              <a:t>Hauptseminar "Computergraphik und Visualisierung"</a:t>
            </a:r>
          </a:p>
          <a:p>
            <a:pPr>
              <a:lnSpc>
                <a:spcPct val="120000"/>
              </a:lnSpc>
            </a:pPr>
            <a:r>
              <a:rPr lang="de-DE" noProof="0" dirty="0"/>
              <a:t>Universität Heidelberg, 15. Dezember 2025</a:t>
            </a:r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7F18BB-D918-4E14-B77E-5FC6B05A8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05E602-A5D3-D4BF-BD4C-1A5F4531EDAB}"/>
              </a:ext>
            </a:extLst>
          </p:cNvPr>
          <p:cNvSpPr/>
          <p:nvPr/>
        </p:nvSpPr>
        <p:spPr>
          <a:xfrm>
            <a:off x="4034168" y="2968465"/>
            <a:ext cx="4372714" cy="299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B8D898-0C2A-C6F8-1D78-00ED1B44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Karlsruhe Metrik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9F00A-FF0F-F178-5E6D-49718965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10</a:t>
            </a:fld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5C919C-BA3A-4679-3827-598BC3B77130}"/>
                  </a:ext>
                </a:extLst>
              </p:cNvPr>
              <p:cNvSpPr txBox="1"/>
              <p:nvPr/>
            </p:nvSpPr>
            <p:spPr>
              <a:xfrm>
                <a:off x="1367728" y="2095559"/>
                <a:ext cx="6405664" cy="719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) =</m:t>
                      </m:r>
                      <m:d>
                        <m:dPr>
                          <m:begChr m:val="{"/>
                          <m:endChr m:val=""/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de-DE" i="1" noProof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  <m:r>
                                <a:rPr lang="de-DE" i="1" noProof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 noProof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 noProof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≤2</m:t>
                              </m:r>
                            </m:e>
                            <m:e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  <m:r>
                                <a:rPr lang="de-DE" b="0" i="1" noProof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5C919C-BA3A-4679-3827-598BC3B77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728" y="2095559"/>
                <a:ext cx="6405664" cy="7194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B9ECD3-97AC-A20E-484F-639D72CCE147}"/>
                  </a:ext>
                </a:extLst>
              </p:cNvPr>
              <p:cNvSpPr txBox="1"/>
              <p:nvPr/>
            </p:nvSpPr>
            <p:spPr>
              <a:xfrm>
                <a:off x="1367728" y="1419759"/>
                <a:ext cx="5153398" cy="5223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) =</m:t>
                      </m:r>
                      <m:r>
                        <m:rPr>
                          <m:sty m:val="p"/>
                        </m:rPr>
                        <a:rPr lang="de-DE" i="1" noProof="0" smtClean="0">
                          <a:latin typeface="Cambria Math" panose="02040503050406030204" pitchFamily="18" charset="0"/>
                        </a:rPr>
                        <m:t>min</m:t>
                      </m:r>
                      <m:d>
                        <m:d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de-DE" i="1" noProof="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  <m:r>
                                  <a:rPr lang="de-DE" i="1" noProof="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de-DE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de-DE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 noProof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i="1" noProof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B9ECD3-97AC-A20E-484F-639D72CCE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728" y="1419759"/>
                <a:ext cx="5153398" cy="5223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205DB73F-02D5-C6D3-4AA1-16DB5365587B}"/>
              </a:ext>
            </a:extLst>
          </p:cNvPr>
          <p:cNvSpPr/>
          <p:nvPr/>
        </p:nvSpPr>
        <p:spPr>
          <a:xfrm>
            <a:off x="4426598" y="3263699"/>
            <a:ext cx="2552700" cy="258804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81E486-481E-B0C9-8046-1CCEEC159479}"/>
              </a:ext>
            </a:extLst>
          </p:cNvPr>
          <p:cNvSpPr/>
          <p:nvPr/>
        </p:nvSpPr>
        <p:spPr>
          <a:xfrm>
            <a:off x="4777118" y="3600303"/>
            <a:ext cx="1889760" cy="19307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B45970-B732-3470-BA3F-9BDE868F34C1}"/>
              </a:ext>
            </a:extLst>
          </p:cNvPr>
          <p:cNvCxnSpPr>
            <a:cxnSpLocks/>
            <a:stCxn id="11" idx="0"/>
            <a:endCxn id="11" idx="4"/>
          </p:cNvCxnSpPr>
          <p:nvPr/>
        </p:nvCxnSpPr>
        <p:spPr>
          <a:xfrm>
            <a:off x="5702948" y="3263699"/>
            <a:ext cx="0" cy="25880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A7E7C9-640A-A357-E17B-6824547516CC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426598" y="4557721"/>
            <a:ext cx="2552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941C0E6F-B031-A924-60DA-3BA6014BBB0F}"/>
              </a:ext>
            </a:extLst>
          </p:cNvPr>
          <p:cNvSpPr/>
          <p:nvPr/>
        </p:nvSpPr>
        <p:spPr>
          <a:xfrm>
            <a:off x="4426599" y="3547246"/>
            <a:ext cx="2240280" cy="2036860"/>
          </a:xfrm>
          <a:prstGeom prst="arc">
            <a:avLst>
              <a:gd name="adj1" fmla="val 17745078"/>
              <a:gd name="adj2" fmla="val 20889073"/>
            </a:avLst>
          </a:prstGeom>
          <a:ln w="539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9F0EBC-907B-2F5B-4341-7D33AEE213D0}"/>
              </a:ext>
            </a:extLst>
          </p:cNvPr>
          <p:cNvSpPr/>
          <p:nvPr/>
        </p:nvSpPr>
        <p:spPr>
          <a:xfrm>
            <a:off x="6595443" y="4288298"/>
            <a:ext cx="95248" cy="10761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90D5A01-A743-3957-F07F-7C148B30AD96}"/>
              </a:ext>
            </a:extLst>
          </p:cNvPr>
          <p:cNvSpPr/>
          <p:nvPr/>
        </p:nvSpPr>
        <p:spPr>
          <a:xfrm>
            <a:off x="6052994" y="3264555"/>
            <a:ext cx="95248" cy="10761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A23E5E-D402-B4CE-DE64-1F09D102AD8B}"/>
              </a:ext>
            </a:extLst>
          </p:cNvPr>
          <p:cNvCxnSpPr>
            <a:cxnSpLocks/>
          </p:cNvCxnSpPr>
          <p:nvPr/>
        </p:nvCxnSpPr>
        <p:spPr>
          <a:xfrm flipV="1">
            <a:off x="5702948" y="3318363"/>
            <a:ext cx="397669" cy="12393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3DC01CC-BE5C-5382-646E-6DE47BD0D90D}"/>
              </a:ext>
            </a:extLst>
          </p:cNvPr>
          <p:cNvCxnSpPr>
            <a:cxnSpLocks/>
          </p:cNvCxnSpPr>
          <p:nvPr/>
        </p:nvCxnSpPr>
        <p:spPr>
          <a:xfrm flipV="1">
            <a:off x="5702948" y="4343439"/>
            <a:ext cx="954097" cy="2032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1E4C09-7354-42B0-4B04-5494163872D4}"/>
              </a:ext>
            </a:extLst>
          </p:cNvPr>
          <p:cNvCxnSpPr>
            <a:cxnSpLocks/>
          </p:cNvCxnSpPr>
          <p:nvPr/>
        </p:nvCxnSpPr>
        <p:spPr>
          <a:xfrm flipH="1">
            <a:off x="6012515" y="3332171"/>
            <a:ext cx="104777" cy="33735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36E4B51-8036-B365-A1A0-E988BCA53728}"/>
                  </a:ext>
                </a:extLst>
              </p:cNvPr>
              <p:cNvSpPr txBox="1"/>
              <p:nvPr/>
            </p:nvSpPr>
            <p:spPr>
              <a:xfrm>
                <a:off x="5702947" y="3694872"/>
                <a:ext cx="2623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36E4B51-8036-B365-A1A0-E988BCA53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947" y="3694872"/>
                <a:ext cx="262316" cy="276999"/>
              </a:xfrm>
              <a:prstGeom prst="rect">
                <a:avLst/>
              </a:prstGeom>
              <a:blipFill>
                <a:blip r:embed="rId5"/>
                <a:stretch>
                  <a:fillRect l="-11628" r="-465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CE77AB5-52F9-1547-767A-011B97F3E8D7}"/>
                  </a:ext>
                </a:extLst>
              </p:cNvPr>
              <p:cNvSpPr txBox="1"/>
              <p:nvPr/>
            </p:nvSpPr>
            <p:spPr>
              <a:xfrm>
                <a:off x="6217907" y="4342105"/>
                <a:ext cx="2676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CE77AB5-52F9-1547-767A-011B97F3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07" y="4342105"/>
                <a:ext cx="267637" cy="276999"/>
              </a:xfrm>
              <a:prstGeom prst="rect">
                <a:avLst/>
              </a:prstGeom>
              <a:blipFill>
                <a:blip r:embed="rId6"/>
                <a:stretch>
                  <a:fillRect l="-11364" r="-4545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D7C1049-BB41-070D-80A5-E5B5714B8D26}"/>
                  </a:ext>
                </a:extLst>
              </p:cNvPr>
              <p:cNvSpPr txBox="1"/>
              <p:nvPr/>
            </p:nvSpPr>
            <p:spPr>
              <a:xfrm>
                <a:off x="6217906" y="3050844"/>
                <a:ext cx="267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D7C1049-BB41-070D-80A5-E5B5714B8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06" y="3050844"/>
                <a:ext cx="267638" cy="276999"/>
              </a:xfrm>
              <a:prstGeom prst="rect">
                <a:avLst/>
              </a:prstGeom>
              <a:blipFill>
                <a:blip r:embed="rId7"/>
                <a:stretch>
                  <a:fillRect l="-20455" r="-4545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930198-AF6A-0C11-6D8D-0C5B7C70648B}"/>
                  </a:ext>
                </a:extLst>
              </p:cNvPr>
              <p:cNvSpPr txBox="1"/>
              <p:nvPr/>
            </p:nvSpPr>
            <p:spPr>
              <a:xfrm>
                <a:off x="6732624" y="4269736"/>
                <a:ext cx="267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930198-AF6A-0C11-6D8D-0C5B7C706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624" y="4269736"/>
                <a:ext cx="267638" cy="276999"/>
              </a:xfrm>
              <a:prstGeom prst="rect">
                <a:avLst/>
              </a:prstGeom>
              <a:blipFill>
                <a:blip r:embed="rId8"/>
                <a:stretch>
                  <a:fillRect l="-18182" r="-681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7BDBB72-13D3-7AC9-68AA-E4F14CDDE5D7}"/>
                  </a:ext>
                </a:extLst>
              </p:cNvPr>
              <p:cNvSpPr txBox="1"/>
              <p:nvPr/>
            </p:nvSpPr>
            <p:spPr>
              <a:xfrm>
                <a:off x="5009409" y="3307113"/>
                <a:ext cx="10996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noProof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7BDBB72-13D3-7AC9-68AA-E4F14CDDE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409" y="3307113"/>
                <a:ext cx="1099661" cy="276999"/>
              </a:xfrm>
              <a:prstGeom prst="rect">
                <a:avLst/>
              </a:prstGeom>
              <a:blipFill>
                <a:blip r:embed="rId9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618EF72-435A-FA9B-2476-EB2D8280C944}"/>
                  </a:ext>
                </a:extLst>
              </p:cNvPr>
              <p:cNvSpPr txBox="1"/>
              <p:nvPr/>
            </p:nvSpPr>
            <p:spPr>
              <a:xfrm>
                <a:off x="6807852" y="3600303"/>
                <a:ext cx="267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noProof="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618EF72-435A-FA9B-2476-EB2D8280C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852" y="3600303"/>
                <a:ext cx="267638" cy="276999"/>
              </a:xfrm>
              <a:prstGeom prst="rect">
                <a:avLst/>
              </a:prstGeom>
              <a:blipFill>
                <a:blip r:embed="rId10"/>
                <a:stretch>
                  <a:fillRect l="-31818" t="-2222" r="-245455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:a16="http://schemas.microsoft.com/office/drawing/2014/main" id="{9C2D008A-FBAA-59D9-E596-6C0862220898}"/>
              </a:ext>
            </a:extLst>
          </p:cNvPr>
          <p:cNvSpPr/>
          <p:nvPr/>
        </p:nvSpPr>
        <p:spPr>
          <a:xfrm>
            <a:off x="5666948" y="4527214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0FAC1F-0D0E-9155-1445-AAD763EA8D0A}"/>
              </a:ext>
            </a:extLst>
          </p:cNvPr>
          <p:cNvCxnSpPr>
            <a:cxnSpLocks/>
          </p:cNvCxnSpPr>
          <p:nvPr/>
        </p:nvCxnSpPr>
        <p:spPr>
          <a:xfrm flipV="1">
            <a:off x="5712014" y="3927513"/>
            <a:ext cx="681694" cy="61495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3DB53B-7776-0D02-DE4B-BD19B679A20F}"/>
                  </a:ext>
                </a:extLst>
              </p:cNvPr>
              <p:cNvSpPr txBox="1"/>
              <p:nvPr/>
            </p:nvSpPr>
            <p:spPr>
              <a:xfrm>
                <a:off x="7088168" y="747055"/>
                <a:ext cx="493430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                       </m:t>
                      </m:r>
                      <m:r>
                        <m:rPr>
                          <m:sty m:val="p"/>
                        </m:rP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Winkelabstand</m:t>
                      </m:r>
                      <m: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Radiant</m:t>
                      </m:r>
                      <m: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3DB53B-7776-0D02-DE4B-BD19B679A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168" y="747055"/>
                <a:ext cx="4934309" cy="276999"/>
              </a:xfrm>
              <a:prstGeom prst="rect">
                <a:avLst/>
              </a:prstGeom>
              <a:blipFill>
                <a:blip r:embed="rId11"/>
                <a:stretch>
                  <a:fillRect t="-2222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F2CAF3-6C16-9514-4C1C-7DACB6BE4EAB}"/>
                  </a:ext>
                </a:extLst>
              </p:cNvPr>
              <p:cNvSpPr txBox="1"/>
              <p:nvPr/>
            </p:nvSpPr>
            <p:spPr>
              <a:xfrm>
                <a:off x="6666878" y="1139489"/>
                <a:ext cx="493430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1" smtClean="0">
                          <a:latin typeface="Cambria Math" panose="02040503050406030204" pitchFamily="18" charset="0"/>
                        </a:rPr>
                        <m:t>min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Kreisbogenl</m:t>
                      </m:r>
                      <m: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ä</m:t>
                      </m:r>
                      <m:r>
                        <m:rPr>
                          <m:sty m:val="p"/>
                        </m:rP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nge</m:t>
                      </m:r>
                    </m:oMath>
                  </m:oMathPara>
                </a14:m>
                <a:endParaRPr lang="de-DE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F2CAF3-6C16-9514-4C1C-7DACB6BE4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878" y="1139489"/>
                <a:ext cx="4934309" cy="276999"/>
              </a:xfrm>
              <a:prstGeom prst="rect">
                <a:avLst/>
              </a:prstGeom>
              <a:blipFill>
                <a:blip r:embed="rId12"/>
                <a:stretch>
                  <a:fillRect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82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CD6C04-C1FE-A2A6-00D6-4994A25DA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2121F9-F682-5F09-45B8-5E5B345C98E7}"/>
              </a:ext>
            </a:extLst>
          </p:cNvPr>
          <p:cNvSpPr/>
          <p:nvPr/>
        </p:nvSpPr>
        <p:spPr>
          <a:xfrm>
            <a:off x="3944427" y="3121626"/>
            <a:ext cx="5428920" cy="299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BE556C-F550-C350-F042-A032888F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Karlsruhe Metrik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F58D1-DA83-ECB8-71BE-6CDFF558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11</a:t>
            </a:fld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7641D7-E3ED-FFD4-99D0-BF34694AD1B4}"/>
                  </a:ext>
                </a:extLst>
              </p:cNvPr>
              <p:cNvSpPr txBox="1"/>
              <p:nvPr/>
            </p:nvSpPr>
            <p:spPr>
              <a:xfrm>
                <a:off x="1367728" y="2095559"/>
                <a:ext cx="6405664" cy="719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) =</m:t>
                      </m:r>
                      <m:d>
                        <m:dPr>
                          <m:begChr m:val="{"/>
                          <m:endChr m:val=""/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de-DE" i="1" noProof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  <m:r>
                                <a:rPr lang="de-DE" i="1" noProof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 noProof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 noProof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de-DE" i="1" noProof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≤2</m:t>
                              </m:r>
                            </m:e>
                            <m:e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  <m:r>
                                <a:rPr lang="de-DE" b="0" i="1" noProof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7641D7-E3ED-FFD4-99D0-BF34694AD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728" y="2095559"/>
                <a:ext cx="6405664" cy="7194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26936E-1532-7583-5B90-C08D22F90C16}"/>
                  </a:ext>
                </a:extLst>
              </p:cNvPr>
              <p:cNvSpPr txBox="1"/>
              <p:nvPr/>
            </p:nvSpPr>
            <p:spPr>
              <a:xfrm>
                <a:off x="1367728" y="1419759"/>
                <a:ext cx="5153398" cy="5223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) =</m:t>
                      </m:r>
                      <m:r>
                        <m:rPr>
                          <m:sty m:val="p"/>
                        </m:rPr>
                        <a:rPr lang="de-DE" i="1" noProof="0" smtClean="0">
                          <a:latin typeface="Cambria Math" panose="02040503050406030204" pitchFamily="18" charset="0"/>
                        </a:rPr>
                        <m:t>min</m:t>
                      </m:r>
                      <m:d>
                        <m:d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de-DE" i="1" noProof="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  <m:r>
                                  <a:rPr lang="de-DE" i="1" noProof="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de-DE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de-DE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 noProof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i="1" noProof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b="0" i="1" noProof="0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26936E-1532-7583-5B90-C08D22F90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728" y="1419759"/>
                <a:ext cx="5153398" cy="5223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53768454-6663-FFCB-D108-A0D2F668024A}"/>
              </a:ext>
            </a:extLst>
          </p:cNvPr>
          <p:cNvSpPr/>
          <p:nvPr/>
        </p:nvSpPr>
        <p:spPr>
          <a:xfrm>
            <a:off x="4426598" y="3263699"/>
            <a:ext cx="2552700" cy="258804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B8539-3A4E-C53C-E47F-21FC826B1DF6}"/>
              </a:ext>
            </a:extLst>
          </p:cNvPr>
          <p:cNvSpPr/>
          <p:nvPr/>
        </p:nvSpPr>
        <p:spPr>
          <a:xfrm>
            <a:off x="4777118" y="3600303"/>
            <a:ext cx="1889760" cy="19307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AB7866-8B27-7911-7397-AD859738DDF6}"/>
              </a:ext>
            </a:extLst>
          </p:cNvPr>
          <p:cNvCxnSpPr>
            <a:cxnSpLocks/>
            <a:stCxn id="11" idx="0"/>
            <a:endCxn id="11" idx="4"/>
          </p:cNvCxnSpPr>
          <p:nvPr/>
        </p:nvCxnSpPr>
        <p:spPr>
          <a:xfrm>
            <a:off x="5702948" y="3263699"/>
            <a:ext cx="0" cy="25880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2EA771-2B2D-E9F7-D527-49F24A6F8D11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426598" y="4557721"/>
            <a:ext cx="2552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124B1C32-9EA1-F2E1-6769-FCD0C8975897}"/>
              </a:ext>
            </a:extLst>
          </p:cNvPr>
          <p:cNvSpPr/>
          <p:nvPr/>
        </p:nvSpPr>
        <p:spPr>
          <a:xfrm>
            <a:off x="4814888" y="3600303"/>
            <a:ext cx="1851990" cy="1992121"/>
          </a:xfrm>
          <a:prstGeom prst="arc">
            <a:avLst>
              <a:gd name="adj1" fmla="val 16118558"/>
              <a:gd name="adj2" fmla="val 1604959"/>
            </a:avLst>
          </a:prstGeom>
          <a:ln w="539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A104195-4467-3229-D8FD-0D87A2F28F26}"/>
              </a:ext>
            </a:extLst>
          </p:cNvPr>
          <p:cNvSpPr/>
          <p:nvPr/>
        </p:nvSpPr>
        <p:spPr>
          <a:xfrm>
            <a:off x="6510941" y="4997567"/>
            <a:ext cx="95248" cy="10761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505D73-1E73-0CA1-DF8B-CF92D4F68568}"/>
              </a:ext>
            </a:extLst>
          </p:cNvPr>
          <p:cNvSpPr/>
          <p:nvPr/>
        </p:nvSpPr>
        <p:spPr>
          <a:xfrm>
            <a:off x="5655324" y="3202317"/>
            <a:ext cx="95248" cy="10761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FCE13C-1ADC-AB94-C2CB-5D19520B5782}"/>
              </a:ext>
            </a:extLst>
          </p:cNvPr>
          <p:cNvCxnSpPr>
            <a:cxnSpLocks/>
          </p:cNvCxnSpPr>
          <p:nvPr/>
        </p:nvCxnSpPr>
        <p:spPr>
          <a:xfrm flipV="1">
            <a:off x="5702948" y="3309932"/>
            <a:ext cx="0" cy="12635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F5F938B-5A13-F1DB-2003-980D3E69BB76}"/>
              </a:ext>
            </a:extLst>
          </p:cNvPr>
          <p:cNvCxnSpPr>
            <a:cxnSpLocks/>
          </p:cNvCxnSpPr>
          <p:nvPr/>
        </p:nvCxnSpPr>
        <p:spPr>
          <a:xfrm>
            <a:off x="5702948" y="4546735"/>
            <a:ext cx="818178" cy="5046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1A8BDA5-87F8-B98A-6988-BA7599A27D91}"/>
                  </a:ext>
                </a:extLst>
              </p:cNvPr>
              <p:cNvSpPr txBox="1"/>
              <p:nvPr/>
            </p:nvSpPr>
            <p:spPr>
              <a:xfrm>
                <a:off x="5459682" y="3717572"/>
                <a:ext cx="2623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1A8BDA5-87F8-B98A-6988-BA7599A27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682" y="3717572"/>
                <a:ext cx="262316" cy="276999"/>
              </a:xfrm>
              <a:prstGeom prst="rect">
                <a:avLst/>
              </a:prstGeom>
              <a:blipFill>
                <a:blip r:embed="rId5"/>
                <a:stretch>
                  <a:fillRect l="-11628" r="-465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80D547A-FBCC-9427-680E-C2F88B23C5F9}"/>
                  </a:ext>
                </a:extLst>
              </p:cNvPr>
              <p:cNvSpPr txBox="1"/>
              <p:nvPr/>
            </p:nvSpPr>
            <p:spPr>
              <a:xfrm>
                <a:off x="5987763" y="4685976"/>
                <a:ext cx="2676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80D547A-FBCC-9427-680E-C2F88B23C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763" y="4685976"/>
                <a:ext cx="267637" cy="276999"/>
              </a:xfrm>
              <a:prstGeom prst="rect">
                <a:avLst/>
              </a:prstGeom>
              <a:blipFill>
                <a:blip r:embed="rId6"/>
                <a:stretch>
                  <a:fillRect l="-11364" r="-4545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08AC573-A684-DF98-C227-795F6274A848}"/>
                  </a:ext>
                </a:extLst>
              </p:cNvPr>
              <p:cNvSpPr txBox="1"/>
              <p:nvPr/>
            </p:nvSpPr>
            <p:spPr>
              <a:xfrm>
                <a:off x="5750572" y="2971446"/>
                <a:ext cx="267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08AC573-A684-DF98-C227-795F6274A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572" y="2971446"/>
                <a:ext cx="267638" cy="276999"/>
              </a:xfrm>
              <a:prstGeom prst="rect">
                <a:avLst/>
              </a:prstGeom>
              <a:blipFill>
                <a:blip r:embed="rId7"/>
                <a:stretch>
                  <a:fillRect l="-18182" r="-4545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3C12A9C-0CCC-29A8-FBD1-FBF72B227D2A}"/>
                  </a:ext>
                </a:extLst>
              </p:cNvPr>
              <p:cNvSpPr txBox="1"/>
              <p:nvPr/>
            </p:nvSpPr>
            <p:spPr>
              <a:xfrm>
                <a:off x="6956550" y="5051375"/>
                <a:ext cx="267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3C12A9C-0CCC-29A8-FBD1-FBF72B227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550" y="5051375"/>
                <a:ext cx="267638" cy="276999"/>
              </a:xfrm>
              <a:prstGeom prst="rect">
                <a:avLst/>
              </a:prstGeom>
              <a:blipFill>
                <a:blip r:embed="rId8"/>
                <a:stretch>
                  <a:fillRect l="-18182" r="-6818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AD9861C-AAE3-AE89-567E-CB1B2EF4B789}"/>
                  </a:ext>
                </a:extLst>
              </p:cNvPr>
              <p:cNvSpPr txBox="1"/>
              <p:nvPr/>
            </p:nvSpPr>
            <p:spPr>
              <a:xfrm>
                <a:off x="6727651" y="3523019"/>
                <a:ext cx="146763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b="0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de-DE" noProof="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AD9861C-AAE3-AE89-567E-CB1B2EF4B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651" y="3523019"/>
                <a:ext cx="1467635" cy="276999"/>
              </a:xfrm>
              <a:prstGeom prst="rect">
                <a:avLst/>
              </a:prstGeom>
              <a:blipFill>
                <a:blip r:embed="rId9"/>
                <a:stretch>
                  <a:fillRect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:a16="http://schemas.microsoft.com/office/drawing/2014/main" id="{DCA88140-2336-D9BA-AA1E-35FB0C9FEFA5}"/>
              </a:ext>
            </a:extLst>
          </p:cNvPr>
          <p:cNvSpPr/>
          <p:nvPr/>
        </p:nvSpPr>
        <p:spPr>
          <a:xfrm>
            <a:off x="5666948" y="4527214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13C953-E79E-B8F1-38B2-5C57422BA3E7}"/>
                  </a:ext>
                </a:extLst>
              </p:cNvPr>
              <p:cNvSpPr txBox="1"/>
              <p:nvPr/>
            </p:nvSpPr>
            <p:spPr>
              <a:xfrm>
                <a:off x="853284" y="3789403"/>
                <a:ext cx="2850057" cy="3045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noProof="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noProof="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de-DE" i="1" noProof="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 </m:t>
                    </m:r>
                    <m:r>
                      <a:rPr lang="de-DE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i="1" noProof="0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de-DE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noProof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de-DE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de-DE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noProof="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de-DE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de-DE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m>
                      <m:mPr>
                        <m:plcHide m:val="on"/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de-DE" i="1" noProof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/>
                      </m:mr>
                      <m:mr>
                        <m:e/>
                      </m:mr>
                    </m:m>
                  </m:oMath>
                </a14:m>
                <a:endParaRPr lang="de-DE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13C953-E79E-B8F1-38B2-5C57422BA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84" y="3789403"/>
                <a:ext cx="2850057" cy="304571"/>
              </a:xfrm>
              <a:prstGeom prst="rect">
                <a:avLst/>
              </a:prstGeom>
              <a:blipFill>
                <a:blip r:embed="rId10"/>
                <a:stretch>
                  <a:fillRect l="-2137" t="-2400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107C97-45D6-842A-9D5A-5D56B41B6159}"/>
              </a:ext>
            </a:extLst>
          </p:cNvPr>
          <p:cNvCxnSpPr>
            <a:cxnSpLocks/>
          </p:cNvCxnSpPr>
          <p:nvPr/>
        </p:nvCxnSpPr>
        <p:spPr>
          <a:xfrm flipV="1">
            <a:off x="5712014" y="3994571"/>
            <a:ext cx="777039" cy="547896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15C65-2844-A35D-4408-17846869D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AC0A-63DC-9FA7-B3E9-1E8E9CEF4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Karlsruhe Metrik in n-Dimensionen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32E7A8-8B01-1F2B-8EF4-3108B557B0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2892" y="2621590"/>
                <a:ext cx="9601200" cy="364762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sz="2400" noProof="0" dirty="0"/>
                  <a:t>In 2D mit Polarkoordinaten:</a:t>
                </a:r>
                <a:endParaRPr lang="de-DE" sz="2400" i="1" noProof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de-DE" sz="1400" noProof="0" dirty="0"/>
              </a:p>
              <a:p>
                <a:pPr marL="0" indent="0">
                  <a:buNone/>
                </a:pPr>
                <a:endParaRPr lang="de-DE" sz="2400" noProof="0" dirty="0"/>
              </a:p>
              <a:p>
                <a:pPr marL="0" indent="0">
                  <a:buNone/>
                </a:pPr>
                <a:r>
                  <a:rPr lang="de-DE" sz="2400" noProof="0" dirty="0"/>
                  <a:t>In 3D Winkelabstand </a:t>
                </a:r>
                <a14:m>
                  <m:oMath xmlns:m="http://schemas.openxmlformats.org/officeDocument/2006/math">
                    <m:r>
                      <a:rPr lang="de-DE" sz="2400" i="1" noProof="0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de-DE" sz="240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4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 noProof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40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 noProof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de-DE" sz="2400" noProof="0" dirty="0"/>
                  <a:t>über das Skalarprodukt: </a:t>
                </a:r>
              </a:p>
              <a:p>
                <a:pPr marL="0" indent="0">
                  <a:buNone/>
                </a:pPr>
                <a:endParaRPr lang="de-DE" sz="2200" noProof="0" dirty="0"/>
              </a:p>
              <a:p>
                <a:endParaRPr lang="de-DE" noProof="0" dirty="0"/>
              </a:p>
              <a:p>
                <a:endParaRPr lang="de-DE" noProof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32E7A8-8B01-1F2B-8EF4-3108B557B0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2892" y="2621590"/>
                <a:ext cx="9601200" cy="3647627"/>
              </a:xfrm>
              <a:blipFill>
                <a:blip r:embed="rId3"/>
                <a:stretch>
                  <a:fillRect l="-1016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F26AE-3E26-6335-B9DE-F4014F64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12</a:t>
            </a:fld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561C70-F314-66F5-67D6-C0ECC0CB4C7C}"/>
                  </a:ext>
                </a:extLst>
              </p:cNvPr>
              <p:cNvSpPr txBox="1"/>
              <p:nvPr/>
            </p:nvSpPr>
            <p:spPr>
              <a:xfrm>
                <a:off x="4431537" y="4699234"/>
                <a:ext cx="3328925" cy="793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4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b="0" i="1" noProof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de-DE" sz="24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de-DE" sz="2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de-DE" sz="2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∥</m:t>
                    </m:r>
                    <m:acc>
                      <m:accPr>
                        <m:chr m:val="⃗"/>
                        <m:ctrlPr>
                          <a:rPr lang="de-DE" sz="240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i="1" noProof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de-DE" sz="24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de-DE" sz="2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de-DE" sz="24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acc>
                      <m:accPr>
                        <m:chr m:val="⃗"/>
                        <m:ctrlPr>
                          <a:rPr lang="de-DE" sz="24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de-DE" sz="24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de-DE" sz="2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de-DE" sz="2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2400" b="0" i="0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de-DE" sz="2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de-DE" sz="2400" noProof="0" dirty="0"/>
                  <a:t> </a:t>
                </a:r>
              </a:p>
              <a:p>
                <a:endParaRPr lang="de-DE" sz="2400" noProof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561C70-F314-66F5-67D6-C0ECC0CB4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537" y="4699234"/>
                <a:ext cx="3328925" cy="7932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B248AD-6D21-278F-A304-DF761AEA0488}"/>
                  </a:ext>
                </a:extLst>
              </p:cNvPr>
              <p:cNvSpPr txBox="1"/>
              <p:nvPr/>
            </p:nvSpPr>
            <p:spPr>
              <a:xfrm>
                <a:off x="4127218" y="5232781"/>
                <a:ext cx="3673068" cy="12595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sz="24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func>
                        <m:funcPr>
                          <m:ctrlPr>
                            <a:rPr lang="de-DE" sz="2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de-DE" sz="24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400" b="0" i="0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sz="24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de-DE" sz="24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 ∥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den>
                          </m:f>
                          <m:r>
                            <a:rPr lang="de-DE" sz="2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de-DE" sz="2400" noProof="0" dirty="0"/>
              </a:p>
              <a:p>
                <a:endParaRPr lang="de-DE" sz="2400" noProof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B248AD-6D21-278F-A304-DF761AEA0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218" y="5232781"/>
                <a:ext cx="3673068" cy="12595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FC0238-4A59-8942-79F6-1862A3EEE915}"/>
                  </a:ext>
                </a:extLst>
              </p:cNvPr>
              <p:cNvSpPr txBox="1"/>
              <p:nvPr/>
            </p:nvSpPr>
            <p:spPr>
              <a:xfrm>
                <a:off x="1394622" y="1403963"/>
                <a:ext cx="6405664" cy="719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) =</m:t>
                      </m:r>
                      <m:d>
                        <m:dPr>
                          <m:begChr m:val="{"/>
                          <m:endChr m:val=""/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)⋅</m:t>
                              </m:r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i="1" noProof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de-DE" i="1" noProof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i="1" noProof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de-DE" i="1" noProof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) ≤2</m:t>
                              </m:r>
                            </m:e>
                            <m:e>
                              <m: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  <m:r>
                                <a:rPr lang="de-DE" b="0" i="1" noProof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FC0238-4A59-8942-79F6-1862A3EEE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622" y="1403963"/>
                <a:ext cx="6405664" cy="7194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10DC9A-93B8-21FE-AC76-D443643AF79D}"/>
                  </a:ext>
                </a:extLst>
              </p:cNvPr>
              <p:cNvSpPr txBox="1"/>
              <p:nvPr/>
            </p:nvSpPr>
            <p:spPr>
              <a:xfrm>
                <a:off x="3962939" y="2621590"/>
                <a:ext cx="4752126" cy="1477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2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de-DE" sz="2400" b="0" i="0" noProof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de-DE" sz="2400" noProof="0"/>
                        <m:t> 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2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400" noProof="0" dirty="0"/>
              </a:p>
              <a:p>
                <a:endParaRPr lang="de-DE" sz="24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) = </m:t>
                      </m:r>
                      <m:d>
                        <m:dPr>
                          <m:begChr m:val="|"/>
                          <m:endChr m:val="|"/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2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400" noProof="0" dirty="0"/>
              </a:p>
              <a:p>
                <a:endParaRPr lang="de-DE" sz="2400" noProof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10DC9A-93B8-21FE-AC76-D443643AF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939" y="2621590"/>
                <a:ext cx="4752126" cy="14773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32225E-7E1E-2D79-6215-61FD93495DBA}"/>
              </a:ext>
            </a:extLst>
          </p:cNvPr>
          <p:cNvCxnSpPr>
            <a:cxnSpLocks/>
          </p:cNvCxnSpPr>
          <p:nvPr/>
        </p:nvCxnSpPr>
        <p:spPr>
          <a:xfrm flipH="1" flipV="1">
            <a:off x="10206330" y="1344365"/>
            <a:ext cx="43353" cy="2554450"/>
          </a:xfrm>
          <a:prstGeom prst="straightConnector1">
            <a:avLst/>
          </a:prstGeom>
          <a:ln w="34925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258757-9D5B-0441-DE3D-823B4FDBD6E8}"/>
              </a:ext>
            </a:extLst>
          </p:cNvPr>
          <p:cNvCxnSpPr>
            <a:cxnSpLocks/>
          </p:cNvCxnSpPr>
          <p:nvPr/>
        </p:nvCxnSpPr>
        <p:spPr>
          <a:xfrm flipV="1">
            <a:off x="8901410" y="2621590"/>
            <a:ext cx="2682783" cy="36028"/>
          </a:xfrm>
          <a:prstGeom prst="straightConnector1">
            <a:avLst/>
          </a:prstGeom>
          <a:ln w="34925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AD1DE0-49BF-8A3D-28BC-6AB828CB7A0B}"/>
              </a:ext>
            </a:extLst>
          </p:cNvPr>
          <p:cNvCxnSpPr>
            <a:cxnSpLocks/>
          </p:cNvCxnSpPr>
          <p:nvPr/>
        </p:nvCxnSpPr>
        <p:spPr>
          <a:xfrm flipH="1" flipV="1">
            <a:off x="9482221" y="1758761"/>
            <a:ext cx="756635" cy="898857"/>
          </a:xfrm>
          <a:prstGeom prst="straightConnector1">
            <a:avLst/>
          </a:prstGeom>
          <a:ln w="44450">
            <a:solidFill>
              <a:srgbClr val="0070C0"/>
            </a:solidFill>
            <a:prstDash val="sysDot"/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9C4E25B-7FBE-4F91-15E6-EF054F1C6741}"/>
                  </a:ext>
                </a:extLst>
              </p:cNvPr>
              <p:cNvSpPr txBox="1"/>
              <p:nvPr/>
            </p:nvSpPr>
            <p:spPr>
              <a:xfrm>
                <a:off x="9254282" y="1367759"/>
                <a:ext cx="7674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9C4E25B-7FBE-4F91-15E6-EF054F1C6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4282" y="1367759"/>
                <a:ext cx="767454" cy="276999"/>
              </a:xfrm>
              <a:prstGeom prst="rect">
                <a:avLst/>
              </a:prstGeom>
              <a:blipFill>
                <a:blip r:embed="rId8"/>
                <a:stretch>
                  <a:fillRect l="-5556" r="-9524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c 19">
            <a:extLst>
              <a:ext uri="{FF2B5EF4-FFF2-40B4-BE49-F238E27FC236}">
                <a16:creationId xmlns:a16="http://schemas.microsoft.com/office/drawing/2014/main" id="{40DE62AC-10F0-8F17-0FD3-3D3F49139707}"/>
              </a:ext>
            </a:extLst>
          </p:cNvPr>
          <p:cNvSpPr/>
          <p:nvPr/>
        </p:nvSpPr>
        <p:spPr>
          <a:xfrm>
            <a:off x="9749130" y="2187821"/>
            <a:ext cx="914400" cy="914400"/>
          </a:xfrm>
          <a:prstGeom prst="arc">
            <a:avLst>
              <a:gd name="adj1" fmla="val 13907342"/>
              <a:gd name="adj2" fmla="val 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1C10E12-FD1E-C50C-37F8-018193831926}"/>
                  </a:ext>
                </a:extLst>
              </p:cNvPr>
              <p:cNvSpPr txBox="1"/>
              <p:nvPr/>
            </p:nvSpPr>
            <p:spPr>
              <a:xfrm>
                <a:off x="10468051" y="2029182"/>
                <a:ext cx="2892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1C10E12-FD1E-C50C-37F8-018193831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8051" y="2029182"/>
                <a:ext cx="289249" cy="369332"/>
              </a:xfrm>
              <a:prstGeom prst="rect">
                <a:avLst/>
              </a:prstGeom>
              <a:blipFill>
                <a:blip r:embed="rId9"/>
                <a:stretch>
                  <a:fillRect r="-14583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138D7FD-9034-4BD9-3B35-20201941B0F2}"/>
                  </a:ext>
                </a:extLst>
              </p:cNvPr>
              <p:cNvSpPr txBox="1"/>
              <p:nvPr/>
            </p:nvSpPr>
            <p:spPr>
              <a:xfrm>
                <a:off x="11518726" y="2621590"/>
                <a:ext cx="2892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138D7FD-9034-4BD9-3B35-20201941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8726" y="2621590"/>
                <a:ext cx="28924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A1BB50-7095-4303-1A03-B16B0A064107}"/>
                  </a:ext>
                </a:extLst>
              </p:cNvPr>
              <p:cNvSpPr txBox="1"/>
              <p:nvPr/>
            </p:nvSpPr>
            <p:spPr>
              <a:xfrm>
                <a:off x="10245518" y="1058561"/>
                <a:ext cx="2892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A1BB50-7095-4303-1A03-B16B0A064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518" y="1058561"/>
                <a:ext cx="289249" cy="369332"/>
              </a:xfrm>
              <a:prstGeom prst="rect">
                <a:avLst/>
              </a:prstGeom>
              <a:blipFill>
                <a:blip r:embed="rId11"/>
                <a:stretch>
                  <a:fillRect r="-6383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83BF5D4D-4183-6FA4-1DC9-DF8EE452FCAA}"/>
              </a:ext>
            </a:extLst>
          </p:cNvPr>
          <p:cNvSpPr/>
          <p:nvPr/>
        </p:nvSpPr>
        <p:spPr>
          <a:xfrm>
            <a:off x="9424978" y="1695191"/>
            <a:ext cx="114485" cy="12454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F9DC896-A97F-33CE-0E29-2FFBC42FF316}"/>
                  </a:ext>
                </a:extLst>
              </p:cNvPr>
              <p:cNvSpPr txBox="1"/>
              <p:nvPr/>
            </p:nvSpPr>
            <p:spPr>
              <a:xfrm>
                <a:off x="9569709" y="2024150"/>
                <a:ext cx="2266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F9DC896-A97F-33CE-0E29-2FFBC42FF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709" y="2024150"/>
                <a:ext cx="226671" cy="369332"/>
              </a:xfrm>
              <a:prstGeom prst="rect">
                <a:avLst/>
              </a:prstGeom>
              <a:blipFill>
                <a:blip r:embed="rId12"/>
                <a:stretch>
                  <a:fillRect r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688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DFF9F-C08D-A8DA-4061-B065C05F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5D8DE-C09F-5167-F9D7-5175C2B9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 err="1">
                <a:solidFill>
                  <a:schemeClr val="tx1"/>
                </a:solidFill>
              </a:rPr>
              <a:t>Bisektoren</a:t>
            </a:r>
            <a:endParaRPr lang="de-DE" noProof="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EDB54-C56A-86DA-3C56-B61C7949F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400" noProof="0" dirty="0"/>
          </a:p>
          <a:p>
            <a:r>
              <a:rPr lang="de-DE" sz="2400" dirty="0" err="1"/>
              <a:t>Voronoi</a:t>
            </a:r>
            <a:r>
              <a:rPr lang="de-DE" sz="2400" dirty="0"/>
              <a:t> Diagramm für zwei Punkte</a:t>
            </a:r>
            <a:endParaRPr lang="de-DE" sz="2400" noProof="0" dirty="0"/>
          </a:p>
          <a:p>
            <a:r>
              <a:rPr lang="de-DE" sz="2400" noProof="0" dirty="0"/>
              <a:t>In der euklidischen Metrik: Eine Gerade bzw. Hyperebene unterteilt den Raum</a:t>
            </a:r>
            <a:endParaRPr lang="de-DE" sz="2200" noProof="0" dirty="0"/>
          </a:p>
          <a:p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CD8E1-F73A-318F-3CBB-07835772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13</a:t>
            </a:fld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C7C90B-6848-3F8E-EFAE-1DE6E3F4D23A}"/>
                  </a:ext>
                </a:extLst>
              </p:cNvPr>
              <p:cNvSpPr txBox="1"/>
              <p:nvPr/>
            </p:nvSpPr>
            <p:spPr>
              <a:xfrm>
                <a:off x="1555995" y="1715047"/>
                <a:ext cx="38206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1" noProof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2400" b="0" i="1" noProof="0" smtClean="0">
                        <a:latin typeface="Cambria Math" panose="02040503050406030204" pitchFamily="18" charset="0"/>
                      </a:rPr>
                      <m:t>   |   </m:t>
                    </m:r>
                    <m:r>
                      <a:rPr lang="de-DE" sz="2400" b="0" i="1" noProof="0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de-DE" sz="240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4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4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40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400" noProof="0" dirty="0"/>
                  <a:t> = </a:t>
                </a:r>
                <a14:m>
                  <m:oMath xmlns:m="http://schemas.openxmlformats.org/officeDocument/2006/math">
                    <m:r>
                      <a:rPr lang="de-DE" sz="2400" i="1" noProof="0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de-DE" sz="240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4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4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40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2400" noProof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C7C90B-6848-3F8E-EFAE-1DE6E3F4D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995" y="1715047"/>
                <a:ext cx="3820661" cy="369332"/>
              </a:xfrm>
              <a:prstGeom prst="rect">
                <a:avLst/>
              </a:prstGeom>
              <a:blipFill>
                <a:blip r:embed="rId3"/>
                <a:stretch>
                  <a:fillRect l="-2711" t="-22951" r="-2871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C29C8FD2-4E46-2ACF-DBD4-4796B823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49" y="3564658"/>
            <a:ext cx="2305840" cy="256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E260A-6DA8-F555-92CA-CF4BE9EA6C65}"/>
              </a:ext>
            </a:extLst>
          </p:cNvPr>
          <p:cNvSpPr txBox="1"/>
          <p:nvPr/>
        </p:nvSpPr>
        <p:spPr>
          <a:xfrm>
            <a:off x="702644" y="6289679"/>
            <a:ext cx="6939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 https://commons.wikimedia.org/wiki/File:Mittelsenkr-ab.svg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19496-7C5E-3892-2958-653B16846FF9}"/>
              </a:ext>
            </a:extLst>
          </p:cNvPr>
          <p:cNvSpPr txBox="1"/>
          <p:nvPr/>
        </p:nvSpPr>
        <p:spPr>
          <a:xfrm>
            <a:off x="8436634" y="591732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9973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4C872-7BAF-37CF-B99B-AE70A49FF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8D5B34D-762C-6944-2FEE-12C9A7DD7AAC}"/>
              </a:ext>
            </a:extLst>
          </p:cNvPr>
          <p:cNvSpPr/>
          <p:nvPr/>
        </p:nvSpPr>
        <p:spPr>
          <a:xfrm>
            <a:off x="1463040" y="3817620"/>
            <a:ext cx="2042160" cy="195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8233CAB-6371-2640-85AF-826A9B6AC897}"/>
              </a:ext>
            </a:extLst>
          </p:cNvPr>
          <p:cNvSpPr/>
          <p:nvPr/>
        </p:nvSpPr>
        <p:spPr>
          <a:xfrm>
            <a:off x="2079625" y="4651375"/>
            <a:ext cx="765175" cy="498475"/>
          </a:xfrm>
          <a:custGeom>
            <a:avLst/>
            <a:gdLst>
              <a:gd name="csX0" fmla="*/ 0 w 765175"/>
              <a:gd name="csY0" fmla="*/ 0 h 498475"/>
              <a:gd name="csX1" fmla="*/ 425450 w 765175"/>
              <a:gd name="csY1" fmla="*/ 22225 h 498475"/>
              <a:gd name="csX2" fmla="*/ 765175 w 765175"/>
              <a:gd name="csY2" fmla="*/ 298450 h 498475"/>
              <a:gd name="csX3" fmla="*/ 107950 w 765175"/>
              <a:gd name="csY3" fmla="*/ 498475 h 498475"/>
              <a:gd name="csX4" fmla="*/ 0 w 765175"/>
              <a:gd name="csY4" fmla="*/ 0 h 4984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65175" h="498475">
                <a:moveTo>
                  <a:pt x="0" y="0"/>
                </a:moveTo>
                <a:lnTo>
                  <a:pt x="425450" y="22225"/>
                </a:lnTo>
                <a:lnTo>
                  <a:pt x="765175" y="298450"/>
                </a:lnTo>
                <a:lnTo>
                  <a:pt x="107950" y="4984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9887B8-C17E-42EF-AFD5-2622AFCB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 err="1">
                <a:solidFill>
                  <a:schemeClr val="tx1"/>
                </a:solidFill>
              </a:rPr>
              <a:t>Voronoi</a:t>
            </a:r>
            <a:r>
              <a:rPr lang="de-DE" noProof="0" dirty="0">
                <a:solidFill>
                  <a:schemeClr val="tx1"/>
                </a:solidFill>
              </a:rPr>
              <a:t> Diagramme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EF8582-032D-590F-EAC9-F07CFCF4F3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400" noProof="0" dirty="0" err="1"/>
                  <a:t>Voronoi</a:t>
                </a:r>
                <a:r>
                  <a:rPr lang="de-DE" sz="2400" noProof="0" dirty="0"/>
                  <a:t> Zelle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noProof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de-DE" sz="2400" noProof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sz="2400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noProof="0" dirty="0"/>
                  <a:t>für eine Menge von Punkte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400" noProof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de-DE" sz="2400" noProof="0" dirty="0"/>
              </a:p>
              <a:p>
                <a:endParaRPr lang="de-DE" sz="2400" noProof="0" dirty="0"/>
              </a:p>
              <a:p>
                <a:r>
                  <a:rPr lang="de-DE" sz="2400" noProof="0" dirty="0"/>
                  <a:t>Alle Punkte X deren nächster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400" i="1" noProof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sz="2400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noProof="0" dirty="0"/>
                  <a:t>ist</a:t>
                </a:r>
              </a:p>
              <a:p>
                <a:endParaRPr lang="de-DE" sz="2400" noProof="0" dirty="0"/>
              </a:p>
              <a:p>
                <a:endParaRPr lang="de-DE" sz="2400" noProof="0" dirty="0"/>
              </a:p>
              <a:p>
                <a:endParaRPr lang="de-DE" noProof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EF8582-032D-590F-EAC9-F07CFCF4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2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C604D-2520-6BA8-1456-CFC2E82E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14</a:t>
            </a:fld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6731F0-E550-9A2E-5E0A-31E811C0D147}"/>
                  </a:ext>
                </a:extLst>
              </p:cNvPr>
              <p:cNvSpPr txBox="1"/>
              <p:nvPr/>
            </p:nvSpPr>
            <p:spPr>
              <a:xfrm>
                <a:off x="1964724" y="2580349"/>
                <a:ext cx="6221744" cy="3545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de-DE" sz="2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 noProof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sz="2000" i="1" noProof="0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sz="2000" i="1" noProof="0" smtClean="0">
                            <a:latin typeface="Cambria Math" panose="02040503050406030204" pitchFamily="18" charset="0"/>
                          </a:rPr>
                          <m:t>𝑑𝑖𝑠𝑡</m:t>
                        </m:r>
                        <m:d>
                          <m:dPr>
                            <m:ctrlPr>
                              <a:rPr lang="de-DE" sz="20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0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2000" i="1" noProof="0" smtClean="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a:rPr lang="de-DE" sz="2000" i="1" noProof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de-DE" sz="2000" i="1" noProof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2000" i="1" noProof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sz="2000" i="1" noProof="0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de-DE" sz="2000" i="1" noProof="0" smtClean="0">
                            <a:latin typeface="Cambria Math" panose="02040503050406030204" pitchFamily="18" charset="0"/>
                          </a:rPr>
                          <m:t>𝑑𝑖𝑠𝑡</m:t>
                        </m:r>
                        <m:d>
                          <m:dPr>
                            <m:ctrlPr>
                              <a:rPr lang="de-DE" sz="20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0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2000" i="1" noProof="0" smtClean="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a:rPr lang="de-DE" sz="2000" b="0" i="1" noProof="0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de-DE" sz="2000" i="1" noProof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2000" i="1" noProof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ü</m:t>
                        </m:r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𝑎𝑙𝑙𝑒</m:t>
                        </m:r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 ≠</m:t>
                        </m:r>
                        <m:r>
                          <a:rPr lang="de-DE" sz="2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de-DE" sz="2000" noProof="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6731F0-E550-9A2E-5E0A-31E811C0D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724" y="2580349"/>
                <a:ext cx="6221744" cy="354584"/>
              </a:xfrm>
              <a:prstGeom prst="rect">
                <a:avLst/>
              </a:prstGeom>
              <a:blipFill>
                <a:blip r:embed="rId4"/>
                <a:stretch>
                  <a:fillRect l="-1371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144039-719F-2299-2856-9EEECDA46511}"/>
              </a:ext>
            </a:extLst>
          </p:cNvPr>
          <p:cNvCxnSpPr>
            <a:cxnSpLocks/>
          </p:cNvCxnSpPr>
          <p:nvPr/>
        </p:nvCxnSpPr>
        <p:spPr>
          <a:xfrm>
            <a:off x="1676400" y="4019550"/>
            <a:ext cx="1555750" cy="1225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D76AE4-77B9-F530-9703-9E4041779191}"/>
              </a:ext>
            </a:extLst>
          </p:cNvPr>
          <p:cNvCxnSpPr>
            <a:cxnSpLocks/>
          </p:cNvCxnSpPr>
          <p:nvPr/>
        </p:nvCxnSpPr>
        <p:spPr>
          <a:xfrm>
            <a:off x="1917700" y="4019550"/>
            <a:ext cx="387350" cy="16533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91AF73-F568-9425-4E49-28AEC1277413}"/>
              </a:ext>
            </a:extLst>
          </p:cNvPr>
          <p:cNvCxnSpPr>
            <a:cxnSpLocks/>
          </p:cNvCxnSpPr>
          <p:nvPr/>
        </p:nvCxnSpPr>
        <p:spPr>
          <a:xfrm>
            <a:off x="1586301" y="4632325"/>
            <a:ext cx="1645849" cy="603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97A081-4459-8735-5551-B3454C1EA9B9}"/>
              </a:ext>
            </a:extLst>
          </p:cNvPr>
          <p:cNvCxnSpPr>
            <a:cxnSpLocks/>
          </p:cNvCxnSpPr>
          <p:nvPr/>
        </p:nvCxnSpPr>
        <p:spPr>
          <a:xfrm flipV="1">
            <a:off x="1676400" y="4800600"/>
            <a:ext cx="1645849" cy="5087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1C5DD35-036A-F6FF-D95F-FC5C8532AD39}"/>
              </a:ext>
            </a:extLst>
          </p:cNvPr>
          <p:cNvSpPr/>
          <p:nvPr/>
        </p:nvSpPr>
        <p:spPr>
          <a:xfrm>
            <a:off x="2702523" y="4403725"/>
            <a:ext cx="111125" cy="1079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72C5E7-9065-9E96-D3A2-DF0CE48249E9}"/>
              </a:ext>
            </a:extLst>
          </p:cNvPr>
          <p:cNvSpPr/>
          <p:nvPr/>
        </p:nvSpPr>
        <p:spPr>
          <a:xfrm>
            <a:off x="2353662" y="4329115"/>
            <a:ext cx="111125" cy="1079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2DA4D92-C2F2-C67C-C089-636823830EC8}"/>
              </a:ext>
            </a:extLst>
          </p:cNvPr>
          <p:cNvSpPr/>
          <p:nvPr/>
        </p:nvSpPr>
        <p:spPr>
          <a:xfrm>
            <a:off x="1853599" y="4938710"/>
            <a:ext cx="111125" cy="1079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491B6C-2218-B219-F212-B480170D47C4}"/>
              </a:ext>
            </a:extLst>
          </p:cNvPr>
          <p:cNvSpPr/>
          <p:nvPr/>
        </p:nvSpPr>
        <p:spPr>
          <a:xfrm>
            <a:off x="2435225" y="5234780"/>
            <a:ext cx="111125" cy="1079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56A880F-F8BB-9A90-E031-18E48CD92F04}"/>
              </a:ext>
            </a:extLst>
          </p:cNvPr>
          <p:cNvSpPr/>
          <p:nvPr/>
        </p:nvSpPr>
        <p:spPr>
          <a:xfrm>
            <a:off x="2294537" y="4820442"/>
            <a:ext cx="111125" cy="1079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A0152-FFB3-8EE9-08BA-5924342F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9C0E-A649-939E-9AF5-98E49C114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Berechnung von </a:t>
            </a:r>
            <a:r>
              <a:rPr lang="de-DE" noProof="0" dirty="0" err="1">
                <a:solidFill>
                  <a:schemeClr val="tx1"/>
                </a:solidFill>
              </a:rPr>
              <a:t>Voronoi</a:t>
            </a:r>
            <a:r>
              <a:rPr lang="de-DE" noProof="0" dirty="0">
                <a:solidFill>
                  <a:schemeClr val="tx1"/>
                </a:solidFill>
              </a:rPr>
              <a:t> Diagrammen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B5497-AA90-6386-EC74-E30C5ABF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noProof="0" dirty="0"/>
              <a:t>Alle Mittelsenkrechten berechnen O(n</a:t>
            </a:r>
            <a:r>
              <a:rPr lang="de-DE" sz="2400" baseline="30000" noProof="0" dirty="0"/>
              <a:t>2 </a:t>
            </a:r>
            <a:r>
              <a:rPr lang="de-DE" sz="2400" noProof="0" dirty="0"/>
              <a:t>log n)</a:t>
            </a:r>
          </a:p>
          <a:p>
            <a:r>
              <a:rPr lang="de-DE" sz="2400" noProof="0" dirty="0"/>
              <a:t>Für die euklidische Metrik gibt es effizientere Algorithmen, oft O(n</a:t>
            </a:r>
            <a:r>
              <a:rPr lang="de-DE" sz="2400" baseline="30000" noProof="0" dirty="0"/>
              <a:t>2</a:t>
            </a:r>
            <a:r>
              <a:rPr lang="de-DE" sz="2400" noProof="0" dirty="0"/>
              <a:t>)</a:t>
            </a:r>
          </a:p>
          <a:p>
            <a:r>
              <a:rPr lang="de-DE" sz="2400" noProof="0" dirty="0" err="1"/>
              <a:t>Sweepline</a:t>
            </a:r>
            <a:r>
              <a:rPr lang="de-DE" sz="2400" noProof="0" dirty="0"/>
              <a:t> „Wave Front“ „Beach Line“ O(n log n)</a:t>
            </a:r>
            <a:endParaRPr lang="de-DE" sz="2400" noProof="0" dirty="0">
              <a:solidFill>
                <a:srgbClr val="FF0000"/>
              </a:solidFill>
            </a:endParaRPr>
          </a:p>
          <a:p>
            <a:r>
              <a:rPr lang="de-DE" sz="2400" noProof="0" dirty="0"/>
              <a:t>Theoretisch auch für die Karlsruhe Metrik möglich</a:t>
            </a:r>
          </a:p>
          <a:p>
            <a:r>
              <a:rPr lang="de-DE" sz="2400" noProof="0" dirty="0"/>
              <a:t>Aber: keine Bibliotheken/Implementierungen verfügbar</a:t>
            </a:r>
          </a:p>
          <a:p>
            <a:endParaRPr lang="de-DE" sz="2400" noProof="0" dirty="0"/>
          </a:p>
          <a:p>
            <a:endParaRPr lang="de-DE" sz="2400" noProof="0" dirty="0"/>
          </a:p>
          <a:p>
            <a:endParaRPr lang="de-DE" sz="2400" noProof="0" dirty="0"/>
          </a:p>
          <a:p>
            <a:pPr marL="0" indent="0">
              <a:buNone/>
            </a:pPr>
            <a:endParaRPr lang="de-DE" sz="2200" noProof="0" dirty="0"/>
          </a:p>
          <a:p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EAC76-01F1-923D-3D11-ACEBE644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15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377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A73D5-EDEB-C403-5857-F8AF8CC9F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16308-8152-EE71-C78E-3C4F8A6D9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399" y="1981199"/>
            <a:ext cx="6135303" cy="3810001"/>
          </a:xfrm>
        </p:spPr>
        <p:txBody>
          <a:bodyPr>
            <a:normAutofit/>
          </a:bodyPr>
          <a:lstStyle/>
          <a:p>
            <a:r>
              <a:rPr lang="de-DE" noProof="0" dirty="0"/>
              <a:t>Für Visualisierung: Brute Force Approach</a:t>
            </a:r>
          </a:p>
          <a:p>
            <a:pPr lvl="1"/>
            <a:r>
              <a:rPr lang="de-DE" sz="2000" noProof="0" dirty="0"/>
              <a:t>Jedem Punkt wird eine Farbe (</a:t>
            </a:r>
            <a:r>
              <a:rPr lang="de-DE" sz="2000" noProof="0" dirty="0" err="1"/>
              <a:t>label</a:t>
            </a:r>
            <a:r>
              <a:rPr lang="de-DE" sz="2000" noProof="0" dirty="0"/>
              <a:t>) zugeordnet</a:t>
            </a:r>
          </a:p>
          <a:p>
            <a:pPr lvl="1"/>
            <a:r>
              <a:rPr lang="de-DE" sz="2000" noProof="0" dirty="0"/>
              <a:t>Für jedes Pixel wird der Abstand zu allen Punkten berechnet</a:t>
            </a:r>
          </a:p>
          <a:p>
            <a:pPr lvl="1"/>
            <a:r>
              <a:rPr lang="de-DE" sz="2000" noProof="0" dirty="0"/>
              <a:t>Pixel erhält Farbe des nächsten Nachbarn</a:t>
            </a:r>
          </a:p>
          <a:p>
            <a:r>
              <a:rPr lang="de-DE" noProof="0" dirty="0"/>
              <a:t>n Abstandsberechnungen pro Pixel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39E5C52-307F-A967-9CD2-C7E7EC3E8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4192" y="1973980"/>
            <a:ext cx="3810001" cy="381000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0C523-102C-504A-5612-B60EC9E4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1375A4-56A4-47D6-9801-1991572033F7}" type="slidenum">
              <a:rPr lang="de-DE" sz="900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de-DE" sz="9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FF914-5B69-2C49-7A1C-0AD5921E6EA9}"/>
              </a:ext>
            </a:extLst>
          </p:cNvPr>
          <p:cNvSpPr txBox="1"/>
          <p:nvPr/>
        </p:nvSpPr>
        <p:spPr>
          <a:xfrm>
            <a:off x="11601953" y="55449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B8256E-D001-15C4-2ACA-F4B7DFB9581D}"/>
              </a:ext>
            </a:extLst>
          </p:cNvPr>
          <p:cNvSpPr txBox="1"/>
          <p:nvPr/>
        </p:nvSpPr>
        <p:spPr>
          <a:xfrm>
            <a:off x="702644" y="6289679"/>
            <a:ext cx="6939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 https://commons.wikimedia.org/wiki/File:Euclidean_Voronoi_diagram.svg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F8DC039-D71E-1C63-C7BD-8412B0995FF6}"/>
              </a:ext>
            </a:extLst>
          </p:cNvPr>
          <p:cNvSpPr txBox="1">
            <a:spLocks/>
          </p:cNvSpPr>
          <p:nvPr/>
        </p:nvSpPr>
        <p:spPr>
          <a:xfrm>
            <a:off x="1295400" y="503854"/>
            <a:ext cx="9601200" cy="721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noProof="0" dirty="0">
                <a:solidFill>
                  <a:schemeClr val="tx1"/>
                </a:solidFill>
              </a:rPr>
              <a:t>Berechnung von </a:t>
            </a:r>
            <a:r>
              <a:rPr lang="de-DE" noProof="0" dirty="0" err="1">
                <a:solidFill>
                  <a:schemeClr val="tx1"/>
                </a:solidFill>
              </a:rPr>
              <a:t>Voronoi</a:t>
            </a:r>
            <a:r>
              <a:rPr lang="de-DE" noProof="0" dirty="0">
                <a:solidFill>
                  <a:schemeClr val="tx1"/>
                </a:solidFill>
              </a:rPr>
              <a:t> Diagrammen</a:t>
            </a:r>
          </a:p>
        </p:txBody>
      </p:sp>
    </p:spTree>
    <p:extLst>
      <p:ext uri="{BB962C8B-B14F-4D97-AF65-F5344CB8AC3E}">
        <p14:creationId xmlns:p14="http://schemas.microsoft.com/office/powerpoint/2010/main" val="9173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B87B3-0B28-8574-B889-B300D90B9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6BBD-204E-AD18-50EE-7ECE5436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Implementierung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56183-2924-C0C9-1E0C-176B7A698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noProof="0" dirty="0"/>
              <a:t>Weiterentwicklung von Sebastians Praktikum</a:t>
            </a:r>
          </a:p>
          <a:p>
            <a:r>
              <a:rPr lang="de-DE" sz="2400" dirty="0"/>
              <a:t>Unity: 3D Game Engine</a:t>
            </a:r>
            <a:endParaRPr lang="de-DE" sz="2400" noProof="0" dirty="0"/>
          </a:p>
          <a:p>
            <a:r>
              <a:rPr lang="de-DE" sz="2400" noProof="0" dirty="0"/>
              <a:t>Zufällig verteilte Punkte in einer Kugel</a:t>
            </a:r>
          </a:p>
          <a:p>
            <a:r>
              <a:rPr lang="de-DE" sz="2400" noProof="0" dirty="0"/>
              <a:t>Jeder Punkt besitzt eine Farbe</a:t>
            </a:r>
          </a:p>
          <a:p>
            <a:r>
              <a:rPr lang="de-DE" sz="2400" dirty="0"/>
              <a:t>Pro Pixel: Abstand zu allen Punkten berechnen</a:t>
            </a:r>
            <a:endParaRPr lang="de-DE" sz="2400" noProof="0" dirty="0"/>
          </a:p>
          <a:p>
            <a:r>
              <a:rPr lang="de-DE" sz="2400" noProof="0" dirty="0"/>
              <a:t>Fragment Shader/Pixel Shader berechnet sowieso den Farbwert für jedes Pixel</a:t>
            </a:r>
          </a:p>
          <a:p>
            <a:endParaRPr lang="de-DE" sz="2400" noProof="0" dirty="0"/>
          </a:p>
          <a:p>
            <a:endParaRPr lang="de-DE" sz="2400" noProof="0" dirty="0"/>
          </a:p>
          <a:p>
            <a:pPr marL="0" indent="0">
              <a:buNone/>
            </a:pPr>
            <a:endParaRPr lang="de-DE" sz="2200" noProof="0" dirty="0"/>
          </a:p>
          <a:p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E54A5-BF42-AA79-1867-66675D4D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17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0651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9B81C83-21B2-7FAD-0D49-263FBCA05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4633-6E25-1471-C933-C19575EF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Fragment/Pixel Shader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BC6C8-DF8C-BA79-4147-881A01C10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81202"/>
            <a:ext cx="9601200" cy="615350"/>
          </a:xfrm>
        </p:spPr>
        <p:txBody>
          <a:bodyPr/>
          <a:lstStyle/>
          <a:p>
            <a:pPr marL="0" indent="0">
              <a:buNone/>
            </a:pPr>
            <a:r>
              <a:rPr lang="de-DE" sz="2400" noProof="0" dirty="0"/>
              <a:t>Grafikpipeline z.B. mit OpenGL, Vulkan oder Direct3D</a:t>
            </a:r>
          </a:p>
          <a:p>
            <a:endParaRPr lang="de-DE" sz="2400" noProof="0" dirty="0"/>
          </a:p>
          <a:p>
            <a:pPr marL="0" indent="0">
              <a:buNone/>
            </a:pPr>
            <a:endParaRPr lang="de-DE" sz="2200" noProof="0" dirty="0"/>
          </a:p>
          <a:p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48028-90D0-01CD-FE42-9C0F287A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18</a:t>
            </a:fld>
            <a:endParaRPr lang="de-DE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CB6CA-EF76-8F3A-6438-66A69E277B9F}"/>
              </a:ext>
            </a:extLst>
          </p:cNvPr>
          <p:cNvSpPr txBox="1"/>
          <p:nvPr/>
        </p:nvSpPr>
        <p:spPr>
          <a:xfrm>
            <a:off x="702644" y="6289679"/>
            <a:ext cx="6939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 https://webdocs.cs.ualberta.ca/~pierreb/CMPUT411/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44721-6324-3A12-E760-E332262F64EA}"/>
              </a:ext>
            </a:extLst>
          </p:cNvPr>
          <p:cNvSpPr txBox="1"/>
          <p:nvPr/>
        </p:nvSpPr>
        <p:spPr>
          <a:xfrm>
            <a:off x="11295437" y="5074471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  <p:pic>
        <p:nvPicPr>
          <p:cNvPr id="8" name="Picture 7" descr="A drawing of a cube and a square&#10;&#10;AI-generated content may be incorrect.">
            <a:extLst>
              <a:ext uri="{FF2B5EF4-FFF2-40B4-BE49-F238E27FC236}">
                <a16:creationId xmlns:a16="http://schemas.microsoft.com/office/drawing/2014/main" id="{DE163DFB-04BA-2D01-B374-798F93893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39" y="3066379"/>
            <a:ext cx="9994597" cy="2254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B308BE-4AC9-3E4A-C13F-B203CBAA0F49}"/>
              </a:ext>
            </a:extLst>
          </p:cNvPr>
          <p:cNvSpPr txBox="1"/>
          <p:nvPr/>
        </p:nvSpPr>
        <p:spPr>
          <a:xfrm>
            <a:off x="1454845" y="4973046"/>
            <a:ext cx="191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 err="1"/>
              <a:t>vertex</a:t>
            </a:r>
            <a:r>
              <a:rPr lang="de-DE" noProof="0" dirty="0"/>
              <a:t> </a:t>
            </a:r>
            <a:r>
              <a:rPr lang="de-DE" noProof="0" dirty="0" err="1"/>
              <a:t>shader</a:t>
            </a:r>
            <a:endParaRPr lang="de-DE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68BA35-CA8A-EF52-C82D-E2BC2E15F0CD}"/>
              </a:ext>
            </a:extLst>
          </p:cNvPr>
          <p:cNvSpPr txBox="1"/>
          <p:nvPr/>
        </p:nvSpPr>
        <p:spPr>
          <a:xfrm>
            <a:off x="3146323" y="4973046"/>
            <a:ext cx="244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 err="1"/>
              <a:t>triangle</a:t>
            </a:r>
            <a:r>
              <a:rPr lang="de-DE" noProof="0" dirty="0"/>
              <a:t> </a:t>
            </a:r>
            <a:r>
              <a:rPr lang="de-DE" noProof="0" dirty="0" err="1"/>
              <a:t>assembly</a:t>
            </a:r>
            <a:endParaRPr lang="de-DE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64F00-AD0C-A906-311E-0900706DD80D}"/>
              </a:ext>
            </a:extLst>
          </p:cNvPr>
          <p:cNvSpPr txBox="1"/>
          <p:nvPr/>
        </p:nvSpPr>
        <p:spPr>
          <a:xfrm>
            <a:off x="5240593" y="4973046"/>
            <a:ext cx="171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 err="1"/>
              <a:t>rasterization</a:t>
            </a:r>
            <a:endParaRPr lang="de-DE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0F435C-328B-A773-DF2F-3FE702308BB0}"/>
              </a:ext>
            </a:extLst>
          </p:cNvPr>
          <p:cNvSpPr txBox="1"/>
          <p:nvPr/>
        </p:nvSpPr>
        <p:spPr>
          <a:xfrm>
            <a:off x="6794417" y="4973046"/>
            <a:ext cx="1877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 err="1"/>
              <a:t>fragment</a:t>
            </a:r>
            <a:r>
              <a:rPr lang="de-DE" noProof="0" dirty="0"/>
              <a:t> </a:t>
            </a:r>
            <a:r>
              <a:rPr lang="de-DE" noProof="0" dirty="0" err="1"/>
              <a:t>shader</a:t>
            </a:r>
            <a:endParaRPr lang="de-DE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D366A-ACFF-CBDD-612E-468CA0534648}"/>
              </a:ext>
            </a:extLst>
          </p:cNvPr>
          <p:cNvSpPr txBox="1"/>
          <p:nvPr/>
        </p:nvSpPr>
        <p:spPr>
          <a:xfrm>
            <a:off x="8758317" y="4973046"/>
            <a:ext cx="211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 err="1"/>
              <a:t>testing</a:t>
            </a:r>
            <a:r>
              <a:rPr lang="de-DE" noProof="0" dirty="0"/>
              <a:t> &amp; </a:t>
            </a:r>
            <a:r>
              <a:rPr lang="de-DE" noProof="0" dirty="0" err="1"/>
              <a:t>blending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808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234E3F-D508-0620-F66C-4A1B0C407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FABA4-F4C0-457A-5334-6C48A9B9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1375A4-56A4-47D6-9801-1991572033F7}" type="slidenum">
              <a:rPr lang="de-DE" sz="900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de-DE" sz="900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8D6B072-93A1-F5A3-171D-AEAA33DCF091}"/>
              </a:ext>
            </a:extLst>
          </p:cNvPr>
          <p:cNvSpPr txBox="1">
            <a:spLocks/>
          </p:cNvSpPr>
          <p:nvPr/>
        </p:nvSpPr>
        <p:spPr>
          <a:xfrm>
            <a:off x="1295400" y="503854"/>
            <a:ext cx="9601200" cy="721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noProof="0" dirty="0">
                <a:solidFill>
                  <a:schemeClr val="tx1"/>
                </a:solidFill>
              </a:rPr>
              <a:t>Karlsruhe Metrik in 2D</a:t>
            </a:r>
          </a:p>
        </p:txBody>
      </p:sp>
      <p:pic>
        <p:nvPicPr>
          <p:cNvPr id="10" name="Picture 9" descr="A colorful circular object with many points&#10;&#10;AI-generated content may be incorrect.">
            <a:extLst>
              <a:ext uri="{FF2B5EF4-FFF2-40B4-BE49-F238E27FC236}">
                <a16:creationId xmlns:a16="http://schemas.microsoft.com/office/drawing/2014/main" id="{78AD98AB-E811-CDA3-B1A7-31B8A0F08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15" y="1640755"/>
            <a:ext cx="3919598" cy="39463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C8DC66-642D-D7EB-20A7-0F9E809E4C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55806" y="1640754"/>
            <a:ext cx="3919597" cy="39463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682BC6-1823-2770-7BBC-02DE2FD151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77910" y="1640754"/>
            <a:ext cx="3919597" cy="39463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4E415F-D652-0C30-4800-50FB9C4D5093}"/>
              </a:ext>
            </a:extLst>
          </p:cNvPr>
          <p:cNvSpPr txBox="1"/>
          <p:nvPr/>
        </p:nvSpPr>
        <p:spPr>
          <a:xfrm>
            <a:off x="1039528" y="5633531"/>
            <a:ext cx="213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Euklidische Metrik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652F34-BEAF-A339-A943-B0A9547B09F2}"/>
              </a:ext>
            </a:extLst>
          </p:cNvPr>
          <p:cNvSpPr txBox="1"/>
          <p:nvPr/>
        </p:nvSpPr>
        <p:spPr>
          <a:xfrm>
            <a:off x="5224913" y="5633531"/>
            <a:ext cx="213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Karlsruhe Metrik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16265E-0116-DE32-9F9C-59980FDB56E1}"/>
              </a:ext>
            </a:extLst>
          </p:cNvPr>
          <p:cNvSpPr txBox="1"/>
          <p:nvPr/>
        </p:nvSpPr>
        <p:spPr>
          <a:xfrm>
            <a:off x="8954219" y="5633531"/>
            <a:ext cx="264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Schnittmenge/Differenz</a:t>
            </a:r>
          </a:p>
        </p:txBody>
      </p:sp>
    </p:spTree>
    <p:extLst>
      <p:ext uri="{BB962C8B-B14F-4D97-AF65-F5344CB8AC3E}">
        <p14:creationId xmlns:p14="http://schemas.microsoft.com/office/powerpoint/2010/main" val="971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Mo</a:t>
            </a:r>
            <a:r>
              <a:rPr lang="de-DE" noProof="0" dirty="0">
                <a:solidFill>
                  <a:schemeClr val="tx2"/>
                </a:solidFill>
              </a:rPr>
              <a:t>tiva</a:t>
            </a:r>
            <a:r>
              <a:rPr lang="de-DE" noProof="0" dirty="0">
                <a:solidFill>
                  <a:schemeClr val="tx1"/>
                </a:solidFill>
              </a:rPr>
              <a:t>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7124700" cy="3809999"/>
          </a:xfrm>
        </p:spPr>
        <p:txBody>
          <a:bodyPr/>
          <a:lstStyle/>
          <a:p>
            <a:r>
              <a:rPr lang="de-DE" sz="2400" noProof="0" dirty="0"/>
              <a:t>Euklidische Metrik ist intuitiv und allgegenwärtig</a:t>
            </a:r>
          </a:p>
          <a:p>
            <a:r>
              <a:rPr lang="de-DE" sz="2400" noProof="0" dirty="0"/>
              <a:t>Andere Metriken sind ungewohnt</a:t>
            </a:r>
          </a:p>
          <a:p>
            <a:r>
              <a:rPr lang="de-DE" sz="2400" noProof="0" dirty="0"/>
              <a:t>Abstände bestimmen Nähe, Nachbarschaft und Struktur im Raum</a:t>
            </a:r>
          </a:p>
          <a:p>
            <a:r>
              <a:rPr lang="de-DE" sz="2400" noProof="0" dirty="0"/>
              <a:t>Visualisierung der </a:t>
            </a:r>
            <a:r>
              <a:rPr lang="de-DE" sz="2400" noProof="0" dirty="0" err="1"/>
              <a:t>Voronoi</a:t>
            </a:r>
            <a:r>
              <a:rPr lang="de-DE" sz="2400" noProof="0" dirty="0"/>
              <a:t> Diagramme um das Verhalten einer Metrik besser zu verstehen</a:t>
            </a:r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C9573-34DB-F057-FF84-3B08DB53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2</a:t>
            </a:fld>
            <a:endParaRPr lang="de-DE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DB5914-9B49-0123-1DE5-66BCC7AC9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69" y="1809152"/>
            <a:ext cx="3054948" cy="305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7320B0-6E7C-01DF-C597-28F4C30880D5}"/>
              </a:ext>
            </a:extLst>
          </p:cNvPr>
          <p:cNvSpPr txBox="1"/>
          <p:nvPr/>
        </p:nvSpPr>
        <p:spPr>
          <a:xfrm>
            <a:off x="702644" y="6289679"/>
            <a:ext cx="6939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 https://commons.wikimedia.org/wiki/File:Euclidean_Voronoi_diagram.svg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D1741-4B84-52F8-9F43-DFB3C67A53E0}"/>
              </a:ext>
            </a:extLst>
          </p:cNvPr>
          <p:cNvSpPr txBox="1"/>
          <p:nvPr/>
        </p:nvSpPr>
        <p:spPr>
          <a:xfrm>
            <a:off x="11584193" y="474098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C56C7-60F8-8CA3-FA72-058B9CDCA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4C6C7-CE72-4A6B-1067-C1A249EC8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1375A4-56A4-47D6-9801-1991572033F7}" type="slidenum">
              <a:rPr lang="de-DE" sz="900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de-DE" sz="900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E5FE44-AD01-A0E7-4009-FD7579987D4E}"/>
              </a:ext>
            </a:extLst>
          </p:cNvPr>
          <p:cNvSpPr txBox="1">
            <a:spLocks/>
          </p:cNvSpPr>
          <p:nvPr/>
        </p:nvSpPr>
        <p:spPr>
          <a:xfrm>
            <a:off x="1295400" y="503854"/>
            <a:ext cx="9601200" cy="721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noProof="0" dirty="0">
                <a:solidFill>
                  <a:schemeClr val="tx1"/>
                </a:solidFill>
              </a:rPr>
              <a:t>Karlsruhe Metrik auf der Kugeloberfläche</a:t>
            </a:r>
          </a:p>
        </p:txBody>
      </p:sp>
      <p:pic>
        <p:nvPicPr>
          <p:cNvPr id="19" name="Picture 18" descr="A green and purple sphere&#10;&#10;AI-generated content may be incorrect.">
            <a:extLst>
              <a:ext uri="{FF2B5EF4-FFF2-40B4-BE49-F238E27FC236}">
                <a16:creationId xmlns:a16="http://schemas.microsoft.com/office/drawing/2014/main" id="{C9F07700-773F-087A-A416-37CE276A3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099" y="1322439"/>
            <a:ext cx="47625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6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8A0D5-365E-D7E2-12B0-7B70D8B07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A648E-9136-63DC-FD7B-1A6A8B6A4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Karlsruhe Metrik auf der Kugeloberfläche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4D1E0-7483-F949-D021-C78189BB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21</a:t>
            </a:fld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FAB76B-4799-1343-E77D-F3754C708041}"/>
                  </a:ext>
                </a:extLst>
              </p:cNvPr>
              <p:cNvSpPr txBox="1"/>
              <p:nvPr/>
            </p:nvSpPr>
            <p:spPr>
              <a:xfrm>
                <a:off x="1295400" y="1753928"/>
                <a:ext cx="8508932" cy="959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) =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)⋅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400" i="1" noProof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de-DE" sz="2400" i="1" noProof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240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400" i="1" noProof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de-DE" sz="2400" i="1" noProof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) ≤2</m:t>
                              </m:r>
                            </m:e>
                            <m:e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sz="24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sz="2400" i="1" noProof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sz="2400" i="1" noProof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de-DE" sz="24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sz="2400" i="1" noProof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  <m:r>
                                <a:rPr lang="de-DE" sz="2400" b="0" i="1" noProof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de-DE" sz="2400" noProof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FAB76B-4799-1343-E77D-F3754C708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53928"/>
                <a:ext cx="8508932" cy="9592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F8983B-290F-2F55-B91D-428615DDB7DA}"/>
                  </a:ext>
                </a:extLst>
              </p:cNvPr>
              <p:cNvSpPr txBox="1"/>
              <p:nvPr/>
            </p:nvSpPr>
            <p:spPr>
              <a:xfrm>
                <a:off x="1384539" y="3037182"/>
                <a:ext cx="15692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de-DE" sz="2400" noProof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F8983B-290F-2F55-B91D-428615DDB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539" y="3037182"/>
                <a:ext cx="1569276" cy="369332"/>
              </a:xfrm>
              <a:prstGeom prst="rect">
                <a:avLst/>
              </a:prstGeom>
              <a:blipFill>
                <a:blip r:embed="rId4"/>
                <a:stretch>
                  <a:fillRect l="-1550" r="-1163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B63C06-68C7-F2EE-03E2-1EB7F81E9502}"/>
                  </a:ext>
                </a:extLst>
              </p:cNvPr>
              <p:cNvSpPr txBox="1"/>
              <p:nvPr/>
            </p:nvSpPr>
            <p:spPr>
              <a:xfrm>
                <a:off x="1295400" y="4155008"/>
                <a:ext cx="6812186" cy="959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) =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sz="2400" b="0" i="1" noProof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),  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) ≤2</m:t>
                              </m:r>
                            </m:e>
                            <m:e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>
                                    <m:r>
                                      <a:rPr lang="de-DE" sz="2400" b="0" i="1" noProof="0" smtClean="0">
                                        <a:latin typeface="Cambria Math" panose="02040503050406030204" pitchFamily="18" charset="0"/>
                                      </a:rPr>
                                      <m:t>           2</m:t>
                                    </m:r>
                                    <m:r>
                                      <a:rPr lang="de-DE" sz="2400" b="0" i="1" noProof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mr>
                              </m:m>
                              <m:r>
                                <a:rPr lang="de-DE" sz="2400" b="0" i="1" noProof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de-DE" sz="2400" noProof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B63C06-68C7-F2EE-03E2-1EB7F81E9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155008"/>
                <a:ext cx="6812186" cy="9592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8287E7-C00C-32E2-6464-2491B4F297F7}"/>
              </a:ext>
            </a:extLst>
          </p:cNvPr>
          <p:cNvSpPr txBox="1"/>
          <p:nvPr/>
        </p:nvSpPr>
        <p:spPr>
          <a:xfrm>
            <a:off x="7804958" y="4034461"/>
            <a:ext cx="4387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noProof="0" dirty="0"/>
              <a:t>Geodäte auf Großkreis</a:t>
            </a:r>
          </a:p>
          <a:p>
            <a:endParaRPr lang="de-DE" sz="2400" noProof="0" dirty="0"/>
          </a:p>
          <a:p>
            <a:r>
              <a:rPr lang="de-DE" sz="2400" noProof="0" dirty="0"/>
              <a:t>Tunnel durch Kugelmittelpunkt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EE36A-7853-BEC9-7E1E-8F54D2E13207}"/>
              </a:ext>
            </a:extLst>
          </p:cNvPr>
          <p:cNvSpPr txBox="1"/>
          <p:nvPr/>
        </p:nvSpPr>
        <p:spPr>
          <a:xfrm>
            <a:off x="3083607" y="3037182"/>
            <a:ext cx="6812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→ Punkte auf der Kugeloberfläche</a:t>
            </a:r>
            <a:endParaRPr lang="de-DE" sz="2400" noProof="0" dirty="0"/>
          </a:p>
        </p:txBody>
      </p:sp>
    </p:spTree>
    <p:extLst>
      <p:ext uri="{BB962C8B-B14F-4D97-AF65-F5344CB8AC3E}">
        <p14:creationId xmlns:p14="http://schemas.microsoft.com/office/powerpoint/2010/main" val="264863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F326EB-1FD7-947C-94AA-8DA42E199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7304-2513-2C49-5286-742CE18E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Karlsruhe Metrik auf der Kugeloberfläche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8FF91-3001-384F-C64B-F6541C08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22</a:t>
            </a:fld>
            <a:endParaRPr lang="de-DE" noProof="0" dirty="0"/>
          </a:p>
        </p:txBody>
      </p:sp>
      <p:pic>
        <p:nvPicPr>
          <p:cNvPr id="12" name="Picture 11" descr="A blue and pink sphere&#10;&#10;AI-generated content may be incorrect.">
            <a:extLst>
              <a:ext uri="{FF2B5EF4-FFF2-40B4-BE49-F238E27FC236}">
                <a16:creationId xmlns:a16="http://schemas.microsoft.com/office/drawing/2014/main" id="{5FF06F95-2817-331F-195F-3C8D1B8D0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299" y="1224952"/>
            <a:ext cx="3041811" cy="4007465"/>
          </a:xfrm>
          <a:prstGeom prst="rect">
            <a:avLst/>
          </a:prstGeom>
        </p:spPr>
      </p:pic>
      <p:pic>
        <p:nvPicPr>
          <p:cNvPr id="20" name="Picture 19" descr="A blue and pink sphere with black lines&#10;&#10;AI-generated content may be incorrect.">
            <a:extLst>
              <a:ext uri="{FF2B5EF4-FFF2-40B4-BE49-F238E27FC236}">
                <a16:creationId xmlns:a16="http://schemas.microsoft.com/office/drawing/2014/main" id="{A2561AB1-7346-3A4C-DA6A-0DFB16001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07" y="1240325"/>
            <a:ext cx="3041811" cy="4006288"/>
          </a:xfrm>
          <a:prstGeom prst="rect">
            <a:avLst/>
          </a:prstGeom>
        </p:spPr>
      </p:pic>
      <p:pic>
        <p:nvPicPr>
          <p:cNvPr id="22" name="Picture 21" descr="A blue and pink background with black lines&#10;&#10;AI-generated content may be incorrect.">
            <a:extLst>
              <a:ext uri="{FF2B5EF4-FFF2-40B4-BE49-F238E27FC236}">
                <a16:creationId xmlns:a16="http://schemas.microsoft.com/office/drawing/2014/main" id="{1DC7052A-E4B4-9DFF-2601-288E3F5D7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935" y="1217153"/>
            <a:ext cx="3437698" cy="1931053"/>
          </a:xfrm>
          <a:prstGeom prst="rect">
            <a:avLst/>
          </a:prstGeom>
        </p:spPr>
      </p:pic>
      <p:pic>
        <p:nvPicPr>
          <p:cNvPr id="26" name="Picture 25" descr="A pink and blue background with black lines&#10;&#10;AI-generated content may be incorrect.">
            <a:extLst>
              <a:ext uri="{FF2B5EF4-FFF2-40B4-BE49-F238E27FC236}">
                <a16:creationId xmlns:a16="http://schemas.microsoft.com/office/drawing/2014/main" id="{CA8AA1F5-E8E4-064B-A296-08168AE3B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936" y="3525129"/>
            <a:ext cx="3437698" cy="19270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D03DC8C-A65D-C39D-00BF-794A3FCBDF24}"/>
              </a:ext>
            </a:extLst>
          </p:cNvPr>
          <p:cNvSpPr txBox="1"/>
          <p:nvPr/>
        </p:nvSpPr>
        <p:spPr>
          <a:xfrm>
            <a:off x="8022670" y="3135853"/>
            <a:ext cx="2288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Mercator-Projektion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BC476D-074D-29DF-CE63-93C64DCC612D}"/>
              </a:ext>
            </a:extLst>
          </p:cNvPr>
          <p:cNvSpPr txBox="1"/>
          <p:nvPr/>
        </p:nvSpPr>
        <p:spPr>
          <a:xfrm>
            <a:off x="7577978" y="5418440"/>
            <a:ext cx="3437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Unterschied zur geodätischen Distanz auf Großkreisen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6F42FD-B504-28A9-81B6-6BDA6155C0B9}"/>
              </a:ext>
            </a:extLst>
          </p:cNvPr>
          <p:cNvSpPr/>
          <p:nvPr/>
        </p:nvSpPr>
        <p:spPr>
          <a:xfrm rot="2642407">
            <a:off x="4305317" y="1978356"/>
            <a:ext cx="2137454" cy="2775529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808450-A251-1477-7166-90DCEB37B3D2}"/>
                  </a:ext>
                </a:extLst>
              </p:cNvPr>
              <p:cNvSpPr txBox="1"/>
              <p:nvPr/>
            </p:nvSpPr>
            <p:spPr>
              <a:xfrm>
                <a:off x="4209919" y="2767019"/>
                <a:ext cx="255619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de-DE" sz="240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de-DE" sz="240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808450-A251-1477-7166-90DCEB37B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919" y="2767019"/>
                <a:ext cx="2556191" cy="461665"/>
              </a:xfrm>
              <a:prstGeom prst="rect">
                <a:avLst/>
              </a:prstGeom>
              <a:blipFill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CEE319-7EB0-2F07-358E-636391944E99}"/>
                  </a:ext>
                </a:extLst>
              </p:cNvPr>
              <p:cNvSpPr txBox="1"/>
              <p:nvPr/>
            </p:nvSpPr>
            <p:spPr>
              <a:xfrm>
                <a:off x="505708" y="5212166"/>
                <a:ext cx="6812186" cy="959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400" i="1" noProof="0" smtClean="0">
                          <a:latin typeface="Cambria Math" panose="02040503050406030204" pitchFamily="18" charset="0"/>
                        </a:rPr>
                        <m:t>) =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2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sz="2400" b="0" i="1" noProof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),  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) ≤2</m:t>
                              </m:r>
                            </m:e>
                            <m:e>
                              <m:r>
                                <a:rPr lang="de-DE" sz="2400" i="1" noProof="0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>
                                    <m:r>
                                      <a:rPr lang="de-DE" sz="2400" b="0" i="1" noProof="0" smtClean="0">
                                        <a:latin typeface="Cambria Math" panose="02040503050406030204" pitchFamily="18" charset="0"/>
                                      </a:rPr>
                                      <m:t>           2</m:t>
                                    </m:r>
                                    <m:r>
                                      <a:rPr lang="de-DE" sz="2400" b="0" i="1" noProof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mr>
                              </m:m>
                              <m:r>
                                <a:rPr lang="de-DE" sz="2400" b="0" i="1" noProof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de-DE" sz="2400" noProof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CEE319-7EB0-2F07-358E-636391944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8" y="5212166"/>
                <a:ext cx="6812186" cy="9592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48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066149-19D3-5C01-B681-E6D5ACBDC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9F6E6-EA22-E4BC-C44C-78DAF570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Karlsruhe Metrik auf der Kugeloberfläche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067D0-FA28-5407-F2A6-E34B17B2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23</a:t>
            </a:fld>
            <a:endParaRPr lang="de-DE" noProof="0" dirty="0"/>
          </a:p>
        </p:txBody>
      </p:sp>
      <p:pic>
        <p:nvPicPr>
          <p:cNvPr id="12" name="Picture 11" descr="A blue and pink sphere&#10;&#10;AI-generated content may be incorrect.">
            <a:extLst>
              <a:ext uri="{FF2B5EF4-FFF2-40B4-BE49-F238E27FC236}">
                <a16:creationId xmlns:a16="http://schemas.microsoft.com/office/drawing/2014/main" id="{E686E60F-FCC1-DC01-2531-9E8D27ED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152" y="1472995"/>
            <a:ext cx="3041811" cy="4007465"/>
          </a:xfrm>
          <a:prstGeom prst="rect">
            <a:avLst/>
          </a:prstGeom>
        </p:spPr>
      </p:pic>
      <p:pic>
        <p:nvPicPr>
          <p:cNvPr id="20" name="Picture 19" descr="A blue and pink sphere with black lines&#10;&#10;AI-generated content may be incorrect.">
            <a:extLst>
              <a:ext uri="{FF2B5EF4-FFF2-40B4-BE49-F238E27FC236}">
                <a16:creationId xmlns:a16="http://schemas.microsoft.com/office/drawing/2014/main" id="{6D426A3A-AF91-D075-47A3-C0F8AE886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96" y="1353930"/>
            <a:ext cx="3041811" cy="4006288"/>
          </a:xfrm>
          <a:prstGeom prst="rect">
            <a:avLst/>
          </a:prstGeom>
        </p:spPr>
      </p:pic>
      <p:pic>
        <p:nvPicPr>
          <p:cNvPr id="31" name="Picture 30" descr="A colorful sphere with grids&#10;&#10;AI-generated content may be incorrect.">
            <a:extLst>
              <a:ext uri="{FF2B5EF4-FFF2-40B4-BE49-F238E27FC236}">
                <a16:creationId xmlns:a16="http://schemas.microsoft.com/office/drawing/2014/main" id="{B8866327-AE6C-3FA7-D7B7-530FA07E4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5008" y="1353930"/>
            <a:ext cx="3175245" cy="415014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65F007C-5767-579D-A451-B688D2639D93}"/>
              </a:ext>
            </a:extLst>
          </p:cNvPr>
          <p:cNvSpPr/>
          <p:nvPr/>
        </p:nvSpPr>
        <p:spPr>
          <a:xfrm rot="2642407">
            <a:off x="5027273" y="2231917"/>
            <a:ext cx="2137454" cy="2775529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482F6C-D0E3-C60E-32CC-2569B2F7EB45}"/>
              </a:ext>
            </a:extLst>
          </p:cNvPr>
          <p:cNvSpPr txBox="1">
            <a:spLocks/>
          </p:cNvSpPr>
          <p:nvPr/>
        </p:nvSpPr>
        <p:spPr>
          <a:xfrm>
            <a:off x="1104900" y="5568581"/>
            <a:ext cx="9982200" cy="721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Bei gleichem Abstand „gewinnt“ der zuletzt getestete Punkt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CC5162-1630-31AA-8D15-8C0C50DC5D46}"/>
                  </a:ext>
                </a:extLst>
              </p:cNvPr>
              <p:cNvSpPr txBox="1"/>
              <p:nvPr/>
            </p:nvSpPr>
            <p:spPr>
              <a:xfrm>
                <a:off x="4856004" y="2967335"/>
                <a:ext cx="255619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de-DE" sz="240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de-DE" sz="2400" i="1" noProof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de-DE" sz="240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CC5162-1630-31AA-8D15-8C0C50DC5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004" y="2967335"/>
                <a:ext cx="2556191" cy="461665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2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F01E5-0585-ACBF-7279-224E1966A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2999-0A5B-0D8D-2991-3548A604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 err="1">
                <a:solidFill>
                  <a:schemeClr val="tx1"/>
                </a:solidFill>
              </a:rPr>
              <a:t>Voronoi</a:t>
            </a:r>
            <a:r>
              <a:rPr lang="de-DE" noProof="0" dirty="0">
                <a:solidFill>
                  <a:schemeClr val="tx1"/>
                </a:solidFill>
              </a:rPr>
              <a:t> in 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D6F20-D78D-2651-AF87-C3BECFC1A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81201"/>
            <a:ext cx="9982200" cy="1337039"/>
          </a:xfrm>
        </p:spPr>
        <p:txBody>
          <a:bodyPr>
            <a:normAutofit/>
          </a:bodyPr>
          <a:lstStyle/>
          <a:p>
            <a:r>
              <a:rPr lang="de-DE" sz="2400" noProof="0" dirty="0"/>
              <a:t>Punkte zufällig </a:t>
            </a:r>
            <a:r>
              <a:rPr lang="de-DE" sz="2400" b="1" noProof="0" dirty="0"/>
              <a:t>in der Kugel </a:t>
            </a:r>
            <a:r>
              <a:rPr lang="de-DE" sz="2400" noProof="0" dirty="0"/>
              <a:t>verteilt</a:t>
            </a:r>
          </a:p>
          <a:p>
            <a:r>
              <a:rPr lang="de-DE" sz="2400" noProof="0" dirty="0"/>
              <a:t>Kugel ist der Raum, notwendig für Fragment Shader        </a:t>
            </a:r>
          </a:p>
          <a:p>
            <a:endParaRPr lang="de-DE" sz="2400" noProof="0" dirty="0"/>
          </a:p>
          <a:p>
            <a:endParaRPr lang="de-DE" sz="2400" noProof="0" dirty="0"/>
          </a:p>
          <a:p>
            <a:endParaRPr lang="de-DE" sz="2400" noProof="0" dirty="0"/>
          </a:p>
          <a:p>
            <a:endParaRPr lang="de-DE" sz="2400" noProof="0" dirty="0"/>
          </a:p>
          <a:p>
            <a:pPr marL="0" indent="0">
              <a:buNone/>
            </a:pPr>
            <a:endParaRPr lang="de-DE" sz="2200" noProof="0" dirty="0"/>
          </a:p>
          <a:p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4AE5B-E622-352E-6513-D24D9439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24</a:t>
            </a:fld>
            <a:endParaRPr lang="de-DE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69E050-41EA-88C4-F5A7-A9FA18C53313}"/>
              </a:ext>
            </a:extLst>
          </p:cNvPr>
          <p:cNvSpPr/>
          <p:nvPr/>
        </p:nvSpPr>
        <p:spPr>
          <a:xfrm>
            <a:off x="4706911" y="3203156"/>
            <a:ext cx="2552700" cy="258804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E30B77-976E-CCE3-218C-651DA72EE38C}"/>
              </a:ext>
            </a:extLst>
          </p:cNvPr>
          <p:cNvSpPr/>
          <p:nvPr/>
        </p:nvSpPr>
        <p:spPr>
          <a:xfrm>
            <a:off x="5057431" y="3539760"/>
            <a:ext cx="1889760" cy="19307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058A11-179C-4577-738E-E70E5F66790D}"/>
              </a:ext>
            </a:extLst>
          </p:cNvPr>
          <p:cNvCxnSpPr>
            <a:cxnSpLocks/>
            <a:stCxn id="6" idx="0"/>
            <a:endCxn id="6" idx="4"/>
          </p:cNvCxnSpPr>
          <p:nvPr/>
        </p:nvCxnSpPr>
        <p:spPr>
          <a:xfrm>
            <a:off x="5983261" y="3203156"/>
            <a:ext cx="0" cy="25880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E1F781-6AEC-B0C7-7000-F421FEEB05B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706911" y="4497178"/>
            <a:ext cx="2552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E336C891-482F-7D7B-0A54-BA4738E1A1CC}"/>
              </a:ext>
            </a:extLst>
          </p:cNvPr>
          <p:cNvSpPr/>
          <p:nvPr/>
        </p:nvSpPr>
        <p:spPr>
          <a:xfrm>
            <a:off x="4706912" y="3486703"/>
            <a:ext cx="2240280" cy="2036860"/>
          </a:xfrm>
          <a:prstGeom prst="arc">
            <a:avLst>
              <a:gd name="adj1" fmla="val 17745078"/>
              <a:gd name="adj2" fmla="val 20889073"/>
            </a:avLst>
          </a:prstGeom>
          <a:ln w="539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589AFB-624E-8C6F-F653-576B091E37ED}"/>
              </a:ext>
            </a:extLst>
          </p:cNvPr>
          <p:cNvSpPr/>
          <p:nvPr/>
        </p:nvSpPr>
        <p:spPr>
          <a:xfrm>
            <a:off x="6875756" y="4227755"/>
            <a:ext cx="95248" cy="10761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53C3C0-EB49-2C29-3129-AE5FC2E089D0}"/>
              </a:ext>
            </a:extLst>
          </p:cNvPr>
          <p:cNvCxnSpPr>
            <a:cxnSpLocks/>
          </p:cNvCxnSpPr>
          <p:nvPr/>
        </p:nvCxnSpPr>
        <p:spPr>
          <a:xfrm flipH="1">
            <a:off x="6280918" y="3271478"/>
            <a:ext cx="104777" cy="33735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51CE32-8B32-9C5D-1752-707CB586BE97}"/>
                  </a:ext>
                </a:extLst>
              </p:cNvPr>
              <p:cNvSpPr txBox="1"/>
              <p:nvPr/>
            </p:nvSpPr>
            <p:spPr>
              <a:xfrm>
                <a:off x="6498219" y="2990301"/>
                <a:ext cx="267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51CE32-8B32-9C5D-1752-707CB586B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219" y="2990301"/>
                <a:ext cx="267638" cy="276999"/>
              </a:xfrm>
              <a:prstGeom prst="rect">
                <a:avLst/>
              </a:prstGeom>
              <a:blipFill>
                <a:blip r:embed="rId3"/>
                <a:stretch>
                  <a:fillRect l="-20455" r="-4545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182659-704F-1D29-D954-61947A692190}"/>
                  </a:ext>
                </a:extLst>
              </p:cNvPr>
              <p:cNvSpPr txBox="1"/>
              <p:nvPr/>
            </p:nvSpPr>
            <p:spPr>
              <a:xfrm>
                <a:off x="7012937" y="4209193"/>
                <a:ext cx="267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182659-704F-1D29-D954-61947A692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937" y="4209193"/>
                <a:ext cx="267638" cy="276999"/>
              </a:xfrm>
              <a:prstGeom prst="rect">
                <a:avLst/>
              </a:prstGeom>
              <a:blipFill>
                <a:blip r:embed="rId4"/>
                <a:stretch>
                  <a:fillRect l="-18182" r="-681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FAC6F22E-D54E-9F3C-4D12-CF991CCDFDE5}"/>
              </a:ext>
            </a:extLst>
          </p:cNvPr>
          <p:cNvSpPr/>
          <p:nvPr/>
        </p:nvSpPr>
        <p:spPr>
          <a:xfrm>
            <a:off x="5947261" y="4466671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40C3C9-A959-D577-B044-FBAD74C1975A}"/>
              </a:ext>
            </a:extLst>
          </p:cNvPr>
          <p:cNvSpPr/>
          <p:nvPr/>
        </p:nvSpPr>
        <p:spPr>
          <a:xfrm>
            <a:off x="5282978" y="3784058"/>
            <a:ext cx="1400565" cy="14336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1231E0-2412-A3A1-158B-B7D6D7017587}"/>
                  </a:ext>
                </a:extLst>
              </p:cNvPr>
              <p:cNvSpPr txBox="1"/>
              <p:nvPr/>
            </p:nvSpPr>
            <p:spPr>
              <a:xfrm>
                <a:off x="4899800" y="3828579"/>
                <a:ext cx="267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1231E0-2412-A3A1-158B-B7D6D7017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800" y="3828579"/>
                <a:ext cx="267638" cy="276999"/>
              </a:xfrm>
              <a:prstGeom prst="rect">
                <a:avLst/>
              </a:prstGeom>
              <a:blipFill>
                <a:blip r:embed="rId5"/>
                <a:stretch>
                  <a:fillRect l="-20455" r="-6818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c 24">
            <a:extLst>
              <a:ext uri="{FF2B5EF4-FFF2-40B4-BE49-F238E27FC236}">
                <a16:creationId xmlns:a16="http://schemas.microsoft.com/office/drawing/2014/main" id="{E9F8833F-3AF1-04F9-56F8-57F385D65DB5}"/>
              </a:ext>
            </a:extLst>
          </p:cNvPr>
          <p:cNvSpPr/>
          <p:nvPr/>
        </p:nvSpPr>
        <p:spPr>
          <a:xfrm rot="18689480">
            <a:off x="4931817" y="3931528"/>
            <a:ext cx="1701586" cy="1203313"/>
          </a:xfrm>
          <a:prstGeom prst="arc">
            <a:avLst>
              <a:gd name="adj1" fmla="val 17533938"/>
              <a:gd name="adj2" fmla="val 20864273"/>
            </a:avLst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A3CA3D-A87E-F92C-74B9-FC9898604E46}"/>
              </a:ext>
            </a:extLst>
          </p:cNvPr>
          <p:cNvCxnSpPr>
            <a:cxnSpLocks/>
          </p:cNvCxnSpPr>
          <p:nvPr/>
        </p:nvCxnSpPr>
        <p:spPr>
          <a:xfrm flipH="1">
            <a:off x="6182670" y="3262996"/>
            <a:ext cx="186774" cy="579274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91BEA2B-D803-F8D3-2FBA-EB3282585BCD}"/>
              </a:ext>
            </a:extLst>
          </p:cNvPr>
          <p:cNvSpPr/>
          <p:nvPr/>
        </p:nvSpPr>
        <p:spPr>
          <a:xfrm>
            <a:off x="6330840" y="3218693"/>
            <a:ext cx="95248" cy="10761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1778C8-52C2-51CC-C06D-D5FB2342E33F}"/>
              </a:ext>
            </a:extLst>
          </p:cNvPr>
          <p:cNvSpPr/>
          <p:nvPr/>
        </p:nvSpPr>
        <p:spPr>
          <a:xfrm>
            <a:off x="5420680" y="3935014"/>
            <a:ext cx="95248" cy="10761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662EA7-D77C-AA46-5B0C-B47E568FE634}"/>
              </a:ext>
            </a:extLst>
          </p:cNvPr>
          <p:cNvSpPr txBox="1"/>
          <p:nvPr/>
        </p:nvSpPr>
        <p:spPr>
          <a:xfrm>
            <a:off x="1999129" y="5278687"/>
            <a:ext cx="270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„Zwiebelschalen“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43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60860-5FA1-6BEA-42A0-4A04DBBD4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0201A-99F9-B156-BCE0-10CB9EFD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25</a:t>
            </a:fld>
            <a:endParaRPr lang="de-DE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15C561-5806-B842-93D8-7C2FA26151AE}"/>
              </a:ext>
            </a:extLst>
          </p:cNvPr>
          <p:cNvSpPr/>
          <p:nvPr/>
        </p:nvSpPr>
        <p:spPr>
          <a:xfrm>
            <a:off x="7726274" y="1723431"/>
            <a:ext cx="4372714" cy="299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26" name="Picture 25" descr="A diagram of a circle&#10;&#10;AI-generated content may be incorrect.">
            <a:extLst>
              <a:ext uri="{FF2B5EF4-FFF2-40B4-BE49-F238E27FC236}">
                <a16:creationId xmlns:a16="http://schemas.microsoft.com/office/drawing/2014/main" id="{9BEAA461-D2F9-6490-8227-046538B55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477" y="866278"/>
            <a:ext cx="4486275" cy="5591175"/>
          </a:xfrm>
          <a:prstGeom prst="rect">
            <a:avLst/>
          </a:prstGeom>
        </p:spPr>
      </p:pic>
      <p:pic>
        <p:nvPicPr>
          <p:cNvPr id="28" name="Picture 27" descr="A blue circle with red lines&#10;&#10;AI-generated content may be incorrect.">
            <a:extLst>
              <a:ext uri="{FF2B5EF4-FFF2-40B4-BE49-F238E27FC236}">
                <a16:creationId xmlns:a16="http://schemas.microsoft.com/office/drawing/2014/main" id="{B7EA16A5-E006-81EF-A73F-B03E86255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90" y="913903"/>
            <a:ext cx="4381500" cy="5543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D0F609-3D52-37CB-C6D7-12CA89F04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445" y="88126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„Zwiebelschalen“</a:t>
            </a:r>
          </a:p>
        </p:txBody>
      </p:sp>
    </p:spTree>
    <p:extLst>
      <p:ext uri="{BB962C8B-B14F-4D97-AF65-F5344CB8AC3E}">
        <p14:creationId xmlns:p14="http://schemas.microsoft.com/office/powerpoint/2010/main" val="153158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8D2226-415B-5C20-0E22-967F73A81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4CF6C-1FF9-E75C-F961-69446B64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26</a:t>
            </a:fld>
            <a:endParaRPr lang="de-DE" noProof="0" dirty="0"/>
          </a:p>
        </p:txBody>
      </p:sp>
      <p:pic>
        <p:nvPicPr>
          <p:cNvPr id="36" name="Picture 35" descr="A green oval with blue and red circles&#10;&#10;AI-generated content may be incorrect.">
            <a:extLst>
              <a:ext uri="{FF2B5EF4-FFF2-40B4-BE49-F238E27FC236}">
                <a16:creationId xmlns:a16="http://schemas.microsoft.com/office/drawing/2014/main" id="{8DFE3B42-227C-030B-56A7-2265CE3AF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532" y="1213950"/>
            <a:ext cx="4463004" cy="4870174"/>
          </a:xfrm>
          <a:prstGeom prst="rect">
            <a:avLst/>
          </a:prstGeom>
        </p:spPr>
      </p:pic>
      <p:pic>
        <p:nvPicPr>
          <p:cNvPr id="38" name="Picture 37" descr="A green and blue sphere&#10;&#10;AI-generated content may be incorrect.">
            <a:extLst>
              <a:ext uri="{FF2B5EF4-FFF2-40B4-BE49-F238E27FC236}">
                <a16:creationId xmlns:a16="http://schemas.microsoft.com/office/drawing/2014/main" id="{4B68BB9F-A161-7C7B-B6AA-5741B3631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042" y="1402794"/>
            <a:ext cx="3665857" cy="468133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7A9ECC7D-2391-70EB-DDE1-11C6776C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364" y="503854"/>
            <a:ext cx="6384235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Querschnitte</a:t>
            </a:r>
          </a:p>
        </p:txBody>
      </p:sp>
    </p:spTree>
    <p:extLst>
      <p:ext uri="{BB962C8B-B14F-4D97-AF65-F5344CB8AC3E}">
        <p14:creationId xmlns:p14="http://schemas.microsoft.com/office/powerpoint/2010/main" val="27994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BF192A-D792-B81F-09FC-3026E45E6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6BA2C6E5-8CC4-5B00-989A-FA94102BDF77}"/>
              </a:ext>
            </a:extLst>
          </p:cNvPr>
          <p:cNvSpPr/>
          <p:nvPr/>
        </p:nvSpPr>
        <p:spPr>
          <a:xfrm rot="20211512">
            <a:off x="5949393" y="3131910"/>
            <a:ext cx="1989500" cy="1372894"/>
          </a:xfrm>
          <a:prstGeom prst="parallelogram">
            <a:avLst>
              <a:gd name="adj" fmla="val 40463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861DB7-2076-14D8-A1A1-40058F1997A2}"/>
              </a:ext>
            </a:extLst>
          </p:cNvPr>
          <p:cNvSpPr/>
          <p:nvPr/>
        </p:nvSpPr>
        <p:spPr>
          <a:xfrm>
            <a:off x="6398257" y="3202608"/>
            <a:ext cx="1554519" cy="163790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71083-F31F-985F-7A2C-4810FB35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27</a:t>
            </a:fld>
            <a:endParaRPr lang="de-DE" noProof="0" dirty="0"/>
          </a:p>
        </p:txBody>
      </p:sp>
      <p:pic>
        <p:nvPicPr>
          <p:cNvPr id="5" name="Picture 4" descr="A white and yellow circle with a yellow circle in the middle&#10;&#10;AI-generated content may be incorrect.">
            <a:extLst>
              <a:ext uri="{FF2B5EF4-FFF2-40B4-BE49-F238E27FC236}">
                <a16:creationId xmlns:a16="http://schemas.microsoft.com/office/drawing/2014/main" id="{A7D3946A-466D-A38A-7E5A-BC0B8A4F4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48" y="568464"/>
            <a:ext cx="8673963" cy="5436106"/>
          </a:xfrm>
          <a:prstGeom prst="rect">
            <a:avLst/>
          </a:prstGeom>
        </p:spPr>
      </p:pic>
      <p:pic>
        <p:nvPicPr>
          <p:cNvPr id="15" name="Graphic 14" descr="Video camera with solid fill">
            <a:extLst>
              <a:ext uri="{FF2B5EF4-FFF2-40B4-BE49-F238E27FC236}">
                <a16:creationId xmlns:a16="http://schemas.microsoft.com/office/drawing/2014/main" id="{25DCFBB2-74ED-119D-1AEB-94727BF19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2998" y="2707006"/>
            <a:ext cx="1039995" cy="103999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ED40C7-12BD-E6B2-1BCA-DD04CD7809A0}"/>
              </a:ext>
            </a:extLst>
          </p:cNvPr>
          <p:cNvCxnSpPr>
            <a:cxnSpLocks/>
          </p:cNvCxnSpPr>
          <p:nvPr/>
        </p:nvCxnSpPr>
        <p:spPr>
          <a:xfrm flipH="1">
            <a:off x="7013031" y="3565783"/>
            <a:ext cx="849204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2C4683F-4501-DC8C-4C01-3B755CCEC6FB}"/>
              </a:ext>
            </a:extLst>
          </p:cNvPr>
          <p:cNvSpPr>
            <a:spLocks noChangeAspect="1"/>
          </p:cNvSpPr>
          <p:nvPr/>
        </p:nvSpPr>
        <p:spPr>
          <a:xfrm>
            <a:off x="5243163" y="2895863"/>
            <a:ext cx="80161" cy="204724"/>
          </a:xfrm>
          <a:custGeom>
            <a:avLst/>
            <a:gdLst>
              <a:gd name="csX0" fmla="*/ 0 w 1554480"/>
              <a:gd name="csY0" fmla="*/ 220980 h 3970020"/>
              <a:gd name="csX1" fmla="*/ 1554480 w 1554480"/>
              <a:gd name="csY1" fmla="*/ 0 h 3970020"/>
              <a:gd name="csX2" fmla="*/ 1524000 w 1554480"/>
              <a:gd name="csY2" fmla="*/ 3970020 h 3970020"/>
              <a:gd name="csX3" fmla="*/ 60960 w 1554480"/>
              <a:gd name="csY3" fmla="*/ 2667000 h 3970020"/>
              <a:gd name="csX4" fmla="*/ 0 w 1554480"/>
              <a:gd name="csY4" fmla="*/ 220980 h 39700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54480" h="3970020">
                <a:moveTo>
                  <a:pt x="0" y="220980"/>
                </a:moveTo>
                <a:lnTo>
                  <a:pt x="1554480" y="0"/>
                </a:lnTo>
                <a:lnTo>
                  <a:pt x="1524000" y="3970020"/>
                </a:lnTo>
                <a:lnTo>
                  <a:pt x="60960" y="2667000"/>
                </a:lnTo>
                <a:lnTo>
                  <a:pt x="0" y="22098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9BA050-5E47-5179-A7E3-22D34812146C}"/>
              </a:ext>
            </a:extLst>
          </p:cNvPr>
          <p:cNvCxnSpPr>
            <a:cxnSpLocks/>
          </p:cNvCxnSpPr>
          <p:nvPr/>
        </p:nvCxnSpPr>
        <p:spPr>
          <a:xfrm flipV="1">
            <a:off x="2798139" y="2986088"/>
            <a:ext cx="2485105" cy="3004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257B455-A470-EA81-727D-476D615F5120}"/>
              </a:ext>
            </a:extLst>
          </p:cNvPr>
          <p:cNvSpPr txBox="1"/>
          <p:nvPr/>
        </p:nvSpPr>
        <p:spPr>
          <a:xfrm>
            <a:off x="4416100" y="2681034"/>
            <a:ext cx="1196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noProof="0" dirty="0"/>
              <a:t>Fragment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2D6BD9-7546-C5AE-DABB-0262E1210981}"/>
              </a:ext>
            </a:extLst>
          </p:cNvPr>
          <p:cNvSpPr txBox="1"/>
          <p:nvPr/>
        </p:nvSpPr>
        <p:spPr>
          <a:xfrm>
            <a:off x="5010968" y="901083"/>
            <a:ext cx="124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D6233D6-1076-0839-304E-FB9AC4FD925A}"/>
                  </a:ext>
                </a:extLst>
              </p:cNvPr>
              <p:cNvSpPr txBox="1"/>
              <p:nvPr/>
            </p:nvSpPr>
            <p:spPr>
              <a:xfrm>
                <a:off x="7285143" y="3572649"/>
                <a:ext cx="15249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200" b="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200" b="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de-DE" sz="1200" i="1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D6233D6-1076-0839-304E-FB9AC4FD9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143" y="3572649"/>
                <a:ext cx="152490" cy="184666"/>
              </a:xfrm>
              <a:prstGeom prst="rect">
                <a:avLst/>
              </a:prstGeom>
              <a:blipFill>
                <a:blip r:embed="rId6"/>
                <a:stretch>
                  <a:fillRect l="-4000" r="-400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89CF7CEB-0ABC-9A28-FC68-D282319321DD}"/>
              </a:ext>
            </a:extLst>
          </p:cNvPr>
          <p:cNvSpPr txBox="1"/>
          <p:nvPr/>
        </p:nvSpPr>
        <p:spPr>
          <a:xfrm>
            <a:off x="7544722" y="1581883"/>
            <a:ext cx="81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Slice</a:t>
            </a:r>
          </a:p>
        </p:txBody>
      </p:sp>
      <p:sp>
        <p:nvSpPr>
          <p:cNvPr id="68" name="Multiplication Sign 67">
            <a:extLst>
              <a:ext uri="{FF2B5EF4-FFF2-40B4-BE49-F238E27FC236}">
                <a16:creationId xmlns:a16="http://schemas.microsoft.com/office/drawing/2014/main" id="{077FF9C3-7C5C-4D3F-797B-0572129302FC}"/>
              </a:ext>
            </a:extLst>
          </p:cNvPr>
          <p:cNvSpPr/>
          <p:nvPr/>
        </p:nvSpPr>
        <p:spPr>
          <a:xfrm>
            <a:off x="7727610" y="2627785"/>
            <a:ext cx="111041" cy="106497"/>
          </a:xfrm>
          <a:prstGeom prst="mathMultiply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9EFC9F0-EA86-27F9-66A1-BBB873C3074D}"/>
              </a:ext>
            </a:extLst>
          </p:cNvPr>
          <p:cNvCxnSpPr>
            <a:cxnSpLocks/>
          </p:cNvCxnSpPr>
          <p:nvPr/>
        </p:nvCxnSpPr>
        <p:spPr>
          <a:xfrm flipV="1">
            <a:off x="7493153" y="2688562"/>
            <a:ext cx="245997" cy="34608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headEnd w="med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0321F8-7222-B8B5-9119-7C9CEAB48989}"/>
              </a:ext>
            </a:extLst>
          </p:cNvPr>
          <p:cNvCxnSpPr>
            <a:cxnSpLocks/>
          </p:cNvCxnSpPr>
          <p:nvPr/>
        </p:nvCxnSpPr>
        <p:spPr>
          <a:xfrm flipV="1">
            <a:off x="6455569" y="2723170"/>
            <a:ext cx="1050098" cy="1176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Multiplication Sign 66">
            <a:extLst>
              <a:ext uri="{FF2B5EF4-FFF2-40B4-BE49-F238E27FC236}">
                <a16:creationId xmlns:a16="http://schemas.microsoft.com/office/drawing/2014/main" id="{050355AE-3F62-8F31-C553-90D22015D75A}"/>
              </a:ext>
            </a:extLst>
          </p:cNvPr>
          <p:cNvSpPr/>
          <p:nvPr/>
        </p:nvSpPr>
        <p:spPr>
          <a:xfrm>
            <a:off x="7471310" y="2669919"/>
            <a:ext cx="111041" cy="106497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85DB7C3-AE49-0738-D7BC-549197B04551}"/>
              </a:ext>
            </a:extLst>
          </p:cNvPr>
          <p:cNvSpPr txBox="1"/>
          <p:nvPr/>
        </p:nvSpPr>
        <p:spPr>
          <a:xfrm>
            <a:off x="6581775" y="4412082"/>
            <a:ext cx="5469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Fragment Shader kennt:</a:t>
            </a:r>
          </a:p>
          <a:p>
            <a:pPr marL="285750" indent="-285750">
              <a:buFontTx/>
              <a:buChar char="-"/>
            </a:pPr>
            <a:r>
              <a:rPr lang="de-DE" noProof="0" dirty="0"/>
              <a:t>Position des Pixels</a:t>
            </a:r>
          </a:p>
          <a:p>
            <a:pPr marL="285750" indent="-285750">
              <a:buFontTx/>
              <a:buChar char="-"/>
            </a:pPr>
            <a:r>
              <a:rPr lang="de-DE" noProof="0" dirty="0"/>
              <a:t>Punkt auf der Kugeloberfläche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noProof="0" dirty="0"/>
              <a:t>Schneide die Gerade mit der Slice-Ebene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noProof="0" dirty="0"/>
              <a:t>Am Schnittpunkt die Farbe des nächsten Punktes finden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25A845F1-4E57-0A36-0284-F6A72DA19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48480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Querschnitte </a:t>
            </a:r>
          </a:p>
        </p:txBody>
      </p:sp>
    </p:spTree>
    <p:extLst>
      <p:ext uri="{BB962C8B-B14F-4D97-AF65-F5344CB8AC3E}">
        <p14:creationId xmlns:p14="http://schemas.microsoft.com/office/powerpoint/2010/main" val="15070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5DB02F-429A-4C0B-1ECA-FA9527F2C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DA42F-82B2-8F25-E943-59557ADB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28</a:t>
            </a:fld>
            <a:endParaRPr lang="de-DE" noProof="0" dirty="0"/>
          </a:p>
        </p:txBody>
      </p:sp>
      <p:pic>
        <p:nvPicPr>
          <p:cNvPr id="9" name="Picture 8" descr="A colorful object with small balls&#10;&#10;AI-generated content may be incorrect.">
            <a:extLst>
              <a:ext uri="{FF2B5EF4-FFF2-40B4-BE49-F238E27FC236}">
                <a16:creationId xmlns:a16="http://schemas.microsoft.com/office/drawing/2014/main" id="{436AD8EB-FEB5-9B9D-C604-2CA063438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316" y="637204"/>
            <a:ext cx="4811368" cy="52637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282F97-CCC9-C167-4CEC-D0F08466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48480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Querschnitte </a:t>
            </a:r>
          </a:p>
        </p:txBody>
      </p:sp>
    </p:spTree>
    <p:extLst>
      <p:ext uri="{BB962C8B-B14F-4D97-AF65-F5344CB8AC3E}">
        <p14:creationId xmlns:p14="http://schemas.microsoft.com/office/powerpoint/2010/main" val="4259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BB1906-CAA4-5823-D4BE-25A9FCFB0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86BCD-948C-4932-9453-4CAB155D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29</a:t>
            </a:fld>
            <a:endParaRPr lang="de-DE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02616-93CE-092E-7A29-EA81A6ED4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0563" y="797143"/>
            <a:ext cx="3995348" cy="5263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67F91-DCC7-679F-B465-378C8CE9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48480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Querschnitte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5E36E5-DF20-28D2-2B5B-3787A2466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757006"/>
            <a:ext cx="6562726" cy="4303850"/>
          </a:xfrm>
        </p:spPr>
        <p:txBody>
          <a:bodyPr>
            <a:noAutofit/>
          </a:bodyPr>
          <a:lstStyle/>
          <a:p>
            <a:r>
              <a:rPr lang="de-DE" sz="2400" dirty="0"/>
              <a:t>Transparenz ist schwer zu interpretieren</a:t>
            </a:r>
          </a:p>
          <a:p>
            <a:r>
              <a:rPr lang="de-DE" sz="2400" dirty="0"/>
              <a:t>Überlagerung von mehr als zwei transparenten Objekten führt zu Mehrdeutigkeit</a:t>
            </a:r>
          </a:p>
          <a:p>
            <a:r>
              <a:rPr lang="de-DE" sz="2400" dirty="0"/>
              <a:t>Drei transparente Ebenen → visuell überladen </a:t>
            </a:r>
            <a:br>
              <a:rPr lang="de-DE" sz="2400" dirty="0"/>
            </a:br>
            <a:r>
              <a:rPr lang="de-DE" sz="2400" dirty="0"/>
              <a:t>z.B. zwei Querschnitte und transparente Kugeloberfläche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endParaRPr lang="de-DE" sz="2400" noProof="0" dirty="0"/>
          </a:p>
        </p:txBody>
      </p:sp>
    </p:spTree>
    <p:extLst>
      <p:ext uri="{BB962C8B-B14F-4D97-AF65-F5344CB8AC3E}">
        <p14:creationId xmlns:p14="http://schemas.microsoft.com/office/powerpoint/2010/main" val="292718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11F7-2101-BBA6-B434-4A0C00D24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A277-C78A-C427-ADF0-50732B75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Karlsruhe Metrik (Moskau Metrik)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7165C-EA06-9DB9-465F-A8A789523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81201"/>
            <a:ext cx="5614358" cy="3809999"/>
          </a:xfrm>
        </p:spPr>
        <p:txBody>
          <a:bodyPr/>
          <a:lstStyle/>
          <a:p>
            <a:r>
              <a:rPr lang="de-DE" sz="2400" noProof="0" dirty="0"/>
              <a:t>Inspiriert vom Stadtplan von Karlsruhe </a:t>
            </a:r>
          </a:p>
          <a:p>
            <a:r>
              <a:rPr lang="de-DE" sz="2400" noProof="0" dirty="0"/>
              <a:t>Kürzester Pfad aus</a:t>
            </a:r>
          </a:p>
          <a:p>
            <a:pPr lvl="1"/>
            <a:r>
              <a:rPr lang="de-DE" sz="2200" noProof="0" dirty="0"/>
              <a:t>radialen Strahlen vom Ursprung </a:t>
            </a:r>
          </a:p>
          <a:p>
            <a:pPr lvl="1"/>
            <a:r>
              <a:rPr lang="de-DE" sz="2200" noProof="0" dirty="0"/>
              <a:t>Kreisbögen um den Ursprung</a:t>
            </a:r>
          </a:p>
          <a:p>
            <a:r>
              <a:rPr lang="de-DE" sz="2400" noProof="0" dirty="0"/>
              <a:t>Stückweise Metrik</a:t>
            </a:r>
          </a:p>
          <a:p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C215B-ED3E-3E34-8CED-72DB5526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3</a:t>
            </a:fld>
            <a:endParaRPr lang="de-DE" noProof="0" dirty="0"/>
          </a:p>
        </p:txBody>
      </p:sp>
      <p:pic>
        <p:nvPicPr>
          <p:cNvPr id="6" name="Picture 5" descr="A close-up of a map&#10;&#10;AI-generated content may be incorrect.">
            <a:extLst>
              <a:ext uri="{FF2B5EF4-FFF2-40B4-BE49-F238E27FC236}">
                <a16:creationId xmlns:a16="http://schemas.microsoft.com/office/drawing/2014/main" id="{2DE1D97A-F822-41C7-7306-6EFA71290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758" y="1981201"/>
            <a:ext cx="4917057" cy="2650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85A65D-181E-D503-2BD6-9F0A890669BD}"/>
              </a:ext>
            </a:extLst>
          </p:cNvPr>
          <p:cNvSpPr txBox="1"/>
          <p:nvPr/>
        </p:nvSpPr>
        <p:spPr>
          <a:xfrm>
            <a:off x="702644" y="6289679"/>
            <a:ext cx="6939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 https://link.springer.com/chapter/10.1007/3-540-50728-0_61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AD83E0-06CA-FCF9-4DA3-308F2E1FFACD}"/>
              </a:ext>
            </a:extLst>
          </p:cNvPr>
          <p:cNvSpPr txBox="1"/>
          <p:nvPr/>
        </p:nvSpPr>
        <p:spPr>
          <a:xfrm>
            <a:off x="11826815" y="4508167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6790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B5E764-9B93-1EC2-39A9-0B654545D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02B1-A7CA-7FC5-48EE-65F8A2A37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 err="1">
                <a:solidFill>
                  <a:schemeClr val="tx1"/>
                </a:solidFill>
              </a:rPr>
              <a:t>Bisector</a:t>
            </a:r>
            <a:r>
              <a:rPr lang="de-DE" noProof="0" dirty="0">
                <a:solidFill>
                  <a:schemeClr val="tx1"/>
                </a:solidFill>
              </a:rPr>
              <a:t> Fläche mit Ray Marching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04225-77C7-E5A6-E70A-91B4AC10E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30</a:t>
            </a:fld>
            <a:endParaRPr lang="de-DE" noProof="0" dirty="0"/>
          </a:p>
        </p:txBody>
      </p:sp>
      <p:pic>
        <p:nvPicPr>
          <p:cNvPr id="9" name="Picture 8" descr="A blue and yellow plate&#10;&#10;AI-generated content may be incorrect.">
            <a:extLst>
              <a:ext uri="{FF2B5EF4-FFF2-40B4-BE49-F238E27FC236}">
                <a16:creationId xmlns:a16="http://schemas.microsoft.com/office/drawing/2014/main" id="{33F8B7C8-44B2-4F1E-5D44-8D8E030A9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992" y="1395115"/>
            <a:ext cx="4738015" cy="4724400"/>
          </a:xfrm>
          <a:prstGeom prst="rect">
            <a:avLst/>
          </a:prstGeom>
          <a:ln>
            <a:solidFill>
              <a:schemeClr val="accent2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182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4555D-2261-6528-11F2-4AB1AAEE2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ultiplication Sign 39">
            <a:extLst>
              <a:ext uri="{FF2B5EF4-FFF2-40B4-BE49-F238E27FC236}">
                <a16:creationId xmlns:a16="http://schemas.microsoft.com/office/drawing/2014/main" id="{922B640F-2706-D901-4C5A-A8C53B7ACBA6}"/>
              </a:ext>
            </a:extLst>
          </p:cNvPr>
          <p:cNvSpPr/>
          <p:nvPr/>
        </p:nvSpPr>
        <p:spPr>
          <a:xfrm>
            <a:off x="9613122" y="2453818"/>
            <a:ext cx="261222" cy="21482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8467441-7A65-E1B7-7857-B559BFB2B3D9}"/>
              </a:ext>
            </a:extLst>
          </p:cNvPr>
          <p:cNvSpPr/>
          <p:nvPr/>
        </p:nvSpPr>
        <p:spPr>
          <a:xfrm>
            <a:off x="3756675" y="1224952"/>
            <a:ext cx="1752600" cy="4476750"/>
          </a:xfrm>
          <a:custGeom>
            <a:avLst/>
            <a:gdLst>
              <a:gd name="csX0" fmla="*/ 0 w 1743075"/>
              <a:gd name="csY0" fmla="*/ 276225 h 4495800"/>
              <a:gd name="csX1" fmla="*/ 1743075 w 1743075"/>
              <a:gd name="csY1" fmla="*/ 0 h 4495800"/>
              <a:gd name="csX2" fmla="*/ 1724025 w 1743075"/>
              <a:gd name="csY2" fmla="*/ 4495800 h 4495800"/>
              <a:gd name="csX3" fmla="*/ 85725 w 1743075"/>
              <a:gd name="csY3" fmla="*/ 3028950 h 4495800"/>
              <a:gd name="csX4" fmla="*/ 0 w 1743075"/>
              <a:gd name="csY4" fmla="*/ 276225 h 4495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43075" h="4495800">
                <a:moveTo>
                  <a:pt x="0" y="276225"/>
                </a:moveTo>
                <a:lnTo>
                  <a:pt x="1743075" y="0"/>
                </a:lnTo>
                <a:lnTo>
                  <a:pt x="1724025" y="4495800"/>
                </a:lnTo>
                <a:lnTo>
                  <a:pt x="85725" y="3028950"/>
                </a:lnTo>
                <a:lnTo>
                  <a:pt x="0" y="276225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2BC48-59FE-2C87-0A67-2E1CFD34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31</a:t>
            </a:fld>
            <a:endParaRPr lang="de-DE" noProof="0" dirty="0"/>
          </a:p>
        </p:txBody>
      </p:sp>
      <p:pic>
        <p:nvPicPr>
          <p:cNvPr id="12" name="Graphic 11" descr="Video camera with solid fill">
            <a:extLst>
              <a:ext uri="{FF2B5EF4-FFF2-40B4-BE49-F238E27FC236}">
                <a16:creationId xmlns:a16="http://schemas.microsoft.com/office/drawing/2014/main" id="{882AE6D3-EBF3-7A7C-A176-97E3E8A2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999" y="2734953"/>
            <a:ext cx="1039995" cy="103999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E41F3D-FE73-E545-B69D-49CDA66F51D0}"/>
              </a:ext>
            </a:extLst>
          </p:cNvPr>
          <p:cNvSpPr>
            <a:spLocks noChangeAspect="1"/>
          </p:cNvSpPr>
          <p:nvPr/>
        </p:nvSpPr>
        <p:spPr>
          <a:xfrm>
            <a:off x="4525650" y="3035872"/>
            <a:ext cx="80161" cy="204724"/>
          </a:xfrm>
          <a:custGeom>
            <a:avLst/>
            <a:gdLst>
              <a:gd name="csX0" fmla="*/ 0 w 1554480"/>
              <a:gd name="csY0" fmla="*/ 220980 h 3970020"/>
              <a:gd name="csX1" fmla="*/ 1554480 w 1554480"/>
              <a:gd name="csY1" fmla="*/ 0 h 3970020"/>
              <a:gd name="csX2" fmla="*/ 1524000 w 1554480"/>
              <a:gd name="csY2" fmla="*/ 3970020 h 3970020"/>
              <a:gd name="csX3" fmla="*/ 60960 w 1554480"/>
              <a:gd name="csY3" fmla="*/ 2667000 h 3970020"/>
              <a:gd name="csX4" fmla="*/ 0 w 1554480"/>
              <a:gd name="csY4" fmla="*/ 220980 h 39700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54480" h="3970020">
                <a:moveTo>
                  <a:pt x="0" y="220980"/>
                </a:moveTo>
                <a:lnTo>
                  <a:pt x="1554480" y="0"/>
                </a:lnTo>
                <a:lnTo>
                  <a:pt x="1524000" y="3970020"/>
                </a:lnTo>
                <a:lnTo>
                  <a:pt x="60960" y="2667000"/>
                </a:lnTo>
                <a:lnTo>
                  <a:pt x="0" y="22098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B0B34-A887-27B3-FE4D-13B489627774}"/>
              </a:ext>
            </a:extLst>
          </p:cNvPr>
          <p:cNvCxnSpPr>
            <a:cxnSpLocks/>
          </p:cNvCxnSpPr>
          <p:nvPr/>
        </p:nvCxnSpPr>
        <p:spPr>
          <a:xfrm flipV="1">
            <a:off x="2064552" y="3109216"/>
            <a:ext cx="2485105" cy="3004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74DD13D-771D-DD48-43B5-14DDC45B63C6}"/>
              </a:ext>
            </a:extLst>
          </p:cNvPr>
          <p:cNvSpPr txBox="1"/>
          <p:nvPr/>
        </p:nvSpPr>
        <p:spPr>
          <a:xfrm>
            <a:off x="3762335" y="2721226"/>
            <a:ext cx="1196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noProof="0" dirty="0"/>
              <a:t>Fragment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7BFB79-D128-09D4-B13B-8E5A342ADEBE}"/>
              </a:ext>
            </a:extLst>
          </p:cNvPr>
          <p:cNvSpPr txBox="1"/>
          <p:nvPr/>
        </p:nvSpPr>
        <p:spPr>
          <a:xfrm>
            <a:off x="4268358" y="5263716"/>
            <a:ext cx="124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Image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960344-4D96-822A-AF14-3657DB5CBD6D}"/>
              </a:ext>
            </a:extLst>
          </p:cNvPr>
          <p:cNvCxnSpPr>
            <a:cxnSpLocks/>
          </p:cNvCxnSpPr>
          <p:nvPr/>
        </p:nvCxnSpPr>
        <p:spPr>
          <a:xfrm flipV="1">
            <a:off x="5509275" y="2539648"/>
            <a:ext cx="4569311" cy="4592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9059DF4E-950B-9079-6370-72FFCB6F3430}"/>
              </a:ext>
            </a:extLst>
          </p:cNvPr>
          <p:cNvSpPr/>
          <p:nvPr/>
        </p:nvSpPr>
        <p:spPr>
          <a:xfrm>
            <a:off x="6049039" y="2829317"/>
            <a:ext cx="261222" cy="21482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08D38-860B-A938-8EF3-E1A203479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Ray Marching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739E276-265C-E497-C675-039C4B44E758}"/>
              </a:ext>
            </a:extLst>
          </p:cNvPr>
          <p:cNvSpPr/>
          <p:nvPr/>
        </p:nvSpPr>
        <p:spPr>
          <a:xfrm>
            <a:off x="6170272" y="1192819"/>
            <a:ext cx="3600555" cy="367473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3C0B84E9-8A9A-7742-DC0F-5153B09382E1}"/>
              </a:ext>
            </a:extLst>
          </p:cNvPr>
          <p:cNvSpPr/>
          <p:nvPr/>
        </p:nvSpPr>
        <p:spPr>
          <a:xfrm>
            <a:off x="6182138" y="2511939"/>
            <a:ext cx="495950" cy="914400"/>
          </a:xfrm>
          <a:prstGeom prst="arc">
            <a:avLst>
              <a:gd name="adj1" fmla="val 11084004"/>
              <a:gd name="adj2" fmla="val 20317766"/>
            </a:avLst>
          </a:prstGeom>
          <a:ln w="190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E6D32123-52A6-376B-D20D-1E7D6418CA0E}"/>
              </a:ext>
            </a:extLst>
          </p:cNvPr>
          <p:cNvSpPr/>
          <p:nvPr/>
        </p:nvSpPr>
        <p:spPr>
          <a:xfrm>
            <a:off x="6679807" y="2432234"/>
            <a:ext cx="548928" cy="914400"/>
          </a:xfrm>
          <a:prstGeom prst="arc">
            <a:avLst>
              <a:gd name="adj1" fmla="val 11084004"/>
              <a:gd name="adj2" fmla="val 20662985"/>
            </a:avLst>
          </a:prstGeom>
          <a:ln w="190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E3CFA5BA-45F2-305A-DDBA-03FC1AC5169D}"/>
              </a:ext>
            </a:extLst>
          </p:cNvPr>
          <p:cNvSpPr/>
          <p:nvPr/>
        </p:nvSpPr>
        <p:spPr>
          <a:xfrm>
            <a:off x="7240866" y="2372117"/>
            <a:ext cx="475847" cy="914400"/>
          </a:xfrm>
          <a:prstGeom prst="arc">
            <a:avLst>
              <a:gd name="adj1" fmla="val 11084004"/>
              <a:gd name="adj2" fmla="val 20766375"/>
            </a:avLst>
          </a:prstGeom>
          <a:ln w="190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8840B10C-DB2D-80ED-A931-C4CE7DC3D599}"/>
              </a:ext>
            </a:extLst>
          </p:cNvPr>
          <p:cNvSpPr/>
          <p:nvPr/>
        </p:nvSpPr>
        <p:spPr>
          <a:xfrm>
            <a:off x="7727415" y="2329934"/>
            <a:ext cx="466900" cy="914400"/>
          </a:xfrm>
          <a:prstGeom prst="arc">
            <a:avLst>
              <a:gd name="adj1" fmla="val 11084004"/>
              <a:gd name="adj2" fmla="val 20630636"/>
            </a:avLst>
          </a:prstGeom>
          <a:ln w="190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0758A54D-AAF3-218A-0DA4-26B0E9F00357}"/>
              </a:ext>
            </a:extLst>
          </p:cNvPr>
          <p:cNvSpPr/>
          <p:nvPr/>
        </p:nvSpPr>
        <p:spPr>
          <a:xfrm>
            <a:off x="8205017" y="2277753"/>
            <a:ext cx="466900" cy="914400"/>
          </a:xfrm>
          <a:prstGeom prst="arc">
            <a:avLst>
              <a:gd name="adj1" fmla="val 11084004"/>
              <a:gd name="adj2" fmla="val 20630636"/>
            </a:avLst>
          </a:prstGeom>
          <a:ln w="190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7563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799C1-13A0-B80E-04BB-A9CED25E8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22BA2-DC1B-2284-D78B-5AFE66C5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32</a:t>
            </a:fld>
            <a:endParaRPr lang="de-DE" noProof="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9EE2C73-342A-3EE2-E415-F7AA20A3A6B0}"/>
              </a:ext>
            </a:extLst>
          </p:cNvPr>
          <p:cNvCxnSpPr>
            <a:cxnSpLocks/>
          </p:cNvCxnSpPr>
          <p:nvPr/>
        </p:nvCxnSpPr>
        <p:spPr>
          <a:xfrm>
            <a:off x="6096000" y="2559685"/>
            <a:ext cx="57912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A13824-F6B3-ACA4-9402-37D6D800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Bisector</a:t>
            </a:r>
            <a:r>
              <a:rPr lang="de-DE" dirty="0">
                <a:solidFill>
                  <a:schemeClr val="tx1"/>
                </a:solidFill>
              </a:rPr>
              <a:t> Fläche mit Ray Marching </a:t>
            </a:r>
            <a:endParaRPr lang="de-DE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0074D5C-6832-520E-4D4D-09929658FA20}"/>
                  </a:ext>
                </a:extLst>
              </p:cNvPr>
              <p:cNvSpPr txBox="1"/>
              <p:nvPr/>
            </p:nvSpPr>
            <p:spPr>
              <a:xfrm>
                <a:off x="570408" y="2147290"/>
                <a:ext cx="30689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1" noProof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  |  </m:t>
                    </m:r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0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noProof="0" dirty="0"/>
                  <a:t> = </a:t>
                </a:r>
                <a14:m>
                  <m:oMath xmlns:m="http://schemas.openxmlformats.org/officeDocument/2006/math"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2000" noProof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0074D5C-6832-520E-4D4D-09929658F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08" y="2147290"/>
                <a:ext cx="3068917" cy="307777"/>
              </a:xfrm>
              <a:prstGeom prst="rect">
                <a:avLst/>
              </a:prstGeom>
              <a:blipFill>
                <a:blip r:embed="rId3"/>
                <a:stretch>
                  <a:fillRect l="-2982" t="-23529" r="-2982" b="-50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5F5F2A-77DA-20D0-F21C-9F836BFA1031}"/>
                  </a:ext>
                </a:extLst>
              </p:cNvPr>
              <p:cNvSpPr txBox="1"/>
              <p:nvPr/>
            </p:nvSpPr>
            <p:spPr>
              <a:xfrm>
                <a:off x="570408" y="2669076"/>
                <a:ext cx="408483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i="1" noProof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sz="2000" b="0" i="1" noProof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0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noProof="0" dirty="0"/>
                  <a:t> - </a:t>
                </a:r>
                <a14:m>
                  <m:oMath xmlns:m="http://schemas.openxmlformats.org/officeDocument/2006/math"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de-DE" sz="2000" b="0" i="1" noProof="0" smtClean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endParaRPr lang="de-DE" sz="2000" noProof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5F5F2A-77DA-20D0-F21C-9F836BFA1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08" y="2669076"/>
                <a:ext cx="4084836" cy="307777"/>
              </a:xfrm>
              <a:prstGeom prst="rect">
                <a:avLst/>
              </a:prstGeom>
              <a:blipFill>
                <a:blip r:embed="rId4"/>
                <a:stretch>
                  <a:fillRect l="-2239" t="-24000" b="-5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rc 32">
            <a:extLst>
              <a:ext uri="{FF2B5EF4-FFF2-40B4-BE49-F238E27FC236}">
                <a16:creationId xmlns:a16="http://schemas.microsoft.com/office/drawing/2014/main" id="{7CF24032-ADC1-4BC7-FD3B-3309117658AF}"/>
              </a:ext>
            </a:extLst>
          </p:cNvPr>
          <p:cNvSpPr/>
          <p:nvPr/>
        </p:nvSpPr>
        <p:spPr>
          <a:xfrm>
            <a:off x="7590909" y="2019101"/>
            <a:ext cx="1456639" cy="1199055"/>
          </a:xfrm>
          <a:prstGeom prst="arc">
            <a:avLst>
              <a:gd name="adj1" fmla="val 11084004"/>
              <a:gd name="adj2" fmla="val 21279051"/>
            </a:avLst>
          </a:prstGeom>
          <a:ln w="190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E923FD4-547C-95D1-452D-5F8274AAB09B}"/>
                  </a:ext>
                </a:extLst>
              </p:cNvPr>
              <p:cNvSpPr txBox="1"/>
              <p:nvPr/>
            </p:nvSpPr>
            <p:spPr>
              <a:xfrm>
                <a:off x="492276" y="3275413"/>
                <a:ext cx="778636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noProof="0" dirty="0"/>
                  <a:t>Laufe entlang dem Strahl, bis sich das Vorzeichen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i="1" noProof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sz="2000" i="1" noProof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noProof="0" dirty="0"/>
                  <a:t> ändert.</a:t>
                </a:r>
              </a:p>
              <a:p>
                <a:endParaRPr lang="de-DE" sz="2000" noProof="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E923FD4-547C-95D1-452D-5F8274AAB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76" y="3275413"/>
                <a:ext cx="7786362" cy="707886"/>
              </a:xfrm>
              <a:prstGeom prst="rect">
                <a:avLst/>
              </a:prstGeom>
              <a:blipFill>
                <a:blip r:embed="rId5"/>
                <a:stretch>
                  <a:fillRect l="-861"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7570B3-4E69-BBE7-DD26-537D8B9762DB}"/>
                  </a:ext>
                </a:extLst>
              </p:cNvPr>
              <p:cNvSpPr txBox="1"/>
              <p:nvPr/>
            </p:nvSpPr>
            <p:spPr>
              <a:xfrm>
                <a:off x="537930" y="1479724"/>
                <a:ext cx="34603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noProof="0" dirty="0" err="1"/>
                  <a:t>Bisektor</a:t>
                </a:r>
                <a:r>
                  <a:rPr lang="de-DE" sz="2000" noProof="0" dirty="0"/>
                  <a:t> zwischen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0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2000" noProof="0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00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000" noProof="0" dirty="0"/>
                  <a:t>:</a:t>
                </a:r>
              </a:p>
              <a:p>
                <a:endParaRPr lang="de-DE" sz="2000" noProof="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7570B3-4E69-BBE7-DD26-537D8B976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30" y="1479724"/>
                <a:ext cx="3460306" cy="707886"/>
              </a:xfrm>
              <a:prstGeom prst="rect">
                <a:avLst/>
              </a:prstGeom>
              <a:blipFill>
                <a:blip r:embed="rId6"/>
                <a:stretch>
                  <a:fillRect l="-1761" t="-4310" r="-1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69FC2A7-5DB9-17C8-CA2B-8C1CFCB14B57}"/>
                  </a:ext>
                </a:extLst>
              </p:cNvPr>
              <p:cNvSpPr txBox="1"/>
              <p:nvPr/>
            </p:nvSpPr>
            <p:spPr>
              <a:xfrm>
                <a:off x="5919435" y="2715242"/>
                <a:ext cx="7297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)&gt;0</m:t>
                      </m:r>
                    </m:oMath>
                  </m:oMathPara>
                </a14:m>
                <a:endParaRPr lang="de-DE" sz="1400" noProof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69FC2A7-5DB9-17C8-CA2B-8C1CFCB14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435" y="2715242"/>
                <a:ext cx="729752" cy="215444"/>
              </a:xfrm>
              <a:prstGeom prst="rect">
                <a:avLst/>
              </a:prstGeom>
              <a:blipFill>
                <a:blip r:embed="rId7"/>
                <a:stretch>
                  <a:fillRect l="-4167" r="-41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104F73-EB40-8980-A518-B713A48B621B}"/>
                  </a:ext>
                </a:extLst>
              </p:cNvPr>
              <p:cNvSpPr txBox="1"/>
              <p:nvPr/>
            </p:nvSpPr>
            <p:spPr>
              <a:xfrm>
                <a:off x="7304239" y="2703406"/>
                <a:ext cx="7297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)&gt;0</m:t>
                      </m:r>
                    </m:oMath>
                  </m:oMathPara>
                </a14:m>
                <a:endParaRPr lang="de-DE" sz="1400" noProof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104F73-EB40-8980-A518-B713A48B6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239" y="2703406"/>
                <a:ext cx="729752" cy="215444"/>
              </a:xfrm>
              <a:prstGeom prst="rect">
                <a:avLst/>
              </a:prstGeom>
              <a:blipFill>
                <a:blip r:embed="rId8"/>
                <a:stretch>
                  <a:fillRect l="-4167" r="-41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B15F1D3-2D8D-9D50-E313-5AC7B2D41B74}"/>
                  </a:ext>
                </a:extLst>
              </p:cNvPr>
              <p:cNvSpPr txBox="1"/>
              <p:nvPr/>
            </p:nvSpPr>
            <p:spPr>
              <a:xfrm>
                <a:off x="8750147" y="2735475"/>
                <a:ext cx="7297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de-DE" sz="140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)&gt;0</m:t>
                      </m:r>
                    </m:oMath>
                  </m:oMathPara>
                </a14:m>
                <a:endParaRPr lang="de-DE" sz="1400" noProof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B15F1D3-2D8D-9D50-E313-5AC7B2D41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0147" y="2735475"/>
                <a:ext cx="729752" cy="215444"/>
              </a:xfrm>
              <a:prstGeom prst="rect">
                <a:avLst/>
              </a:prstGeom>
              <a:blipFill>
                <a:blip r:embed="rId9"/>
                <a:stretch>
                  <a:fillRect l="-4167" r="-4167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rc 49">
            <a:extLst>
              <a:ext uri="{FF2B5EF4-FFF2-40B4-BE49-F238E27FC236}">
                <a16:creationId xmlns:a16="http://schemas.microsoft.com/office/drawing/2014/main" id="{8411F281-6E02-1D55-D38D-E61895E90278}"/>
              </a:ext>
            </a:extLst>
          </p:cNvPr>
          <p:cNvSpPr/>
          <p:nvPr/>
        </p:nvSpPr>
        <p:spPr>
          <a:xfrm>
            <a:off x="6105161" y="2019102"/>
            <a:ext cx="1456639" cy="1199055"/>
          </a:xfrm>
          <a:prstGeom prst="arc">
            <a:avLst>
              <a:gd name="adj1" fmla="val 11084004"/>
              <a:gd name="adj2" fmla="val 21279051"/>
            </a:avLst>
          </a:prstGeom>
          <a:ln w="190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DC688842-CB29-2B3A-F4F0-AACE4AB0B4C2}"/>
              </a:ext>
            </a:extLst>
          </p:cNvPr>
          <p:cNvSpPr/>
          <p:nvPr/>
        </p:nvSpPr>
        <p:spPr>
          <a:xfrm>
            <a:off x="9076657" y="2019100"/>
            <a:ext cx="1456639" cy="1199055"/>
          </a:xfrm>
          <a:prstGeom prst="arc">
            <a:avLst>
              <a:gd name="adj1" fmla="val 11084004"/>
              <a:gd name="adj2" fmla="val 21279051"/>
            </a:avLst>
          </a:prstGeom>
          <a:ln w="190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8116F31-F29B-00E7-0790-27982EDC60AC}"/>
                  </a:ext>
                </a:extLst>
              </p:cNvPr>
              <p:cNvSpPr txBox="1"/>
              <p:nvPr/>
            </p:nvSpPr>
            <p:spPr>
              <a:xfrm>
                <a:off x="10241860" y="2735475"/>
                <a:ext cx="7297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de-DE" sz="140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140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de-DE" sz="140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)&lt;0</m:t>
                      </m:r>
                    </m:oMath>
                  </m:oMathPara>
                </a14:m>
                <a:endParaRPr lang="de-DE" sz="1400" noProof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8116F31-F29B-00E7-0790-27982EDC6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860" y="2735475"/>
                <a:ext cx="729752" cy="215444"/>
              </a:xfrm>
              <a:prstGeom prst="rect">
                <a:avLst/>
              </a:prstGeom>
              <a:blipFill>
                <a:blip r:embed="rId10"/>
                <a:stretch>
                  <a:fillRect l="-4167" r="-4167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70337FE-40D1-C700-E4FD-8331BCB332D7}"/>
              </a:ext>
            </a:extLst>
          </p:cNvPr>
          <p:cNvCxnSpPr>
            <a:cxnSpLocks/>
          </p:cNvCxnSpPr>
          <p:nvPr/>
        </p:nvCxnSpPr>
        <p:spPr>
          <a:xfrm>
            <a:off x="6118573" y="2548175"/>
            <a:ext cx="0" cy="1873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C45EF23-EC34-36FC-177B-0666526F08DB}"/>
              </a:ext>
            </a:extLst>
          </p:cNvPr>
          <p:cNvCxnSpPr>
            <a:cxnSpLocks/>
          </p:cNvCxnSpPr>
          <p:nvPr/>
        </p:nvCxnSpPr>
        <p:spPr>
          <a:xfrm>
            <a:off x="7561800" y="2542050"/>
            <a:ext cx="0" cy="1873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7D56D0F-11A9-F5A6-7AE3-8418B6C3BE88}"/>
              </a:ext>
            </a:extLst>
          </p:cNvPr>
          <p:cNvCxnSpPr>
            <a:cxnSpLocks/>
          </p:cNvCxnSpPr>
          <p:nvPr/>
        </p:nvCxnSpPr>
        <p:spPr>
          <a:xfrm>
            <a:off x="9047548" y="2571239"/>
            <a:ext cx="0" cy="1873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4CE77FD-880F-9A07-DCF5-3120C768450C}"/>
              </a:ext>
            </a:extLst>
          </p:cNvPr>
          <p:cNvCxnSpPr>
            <a:cxnSpLocks/>
          </p:cNvCxnSpPr>
          <p:nvPr/>
        </p:nvCxnSpPr>
        <p:spPr>
          <a:xfrm>
            <a:off x="10533296" y="2571239"/>
            <a:ext cx="0" cy="1873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7687F9B-613C-ACED-BBBF-1B42E2E613F6}"/>
              </a:ext>
            </a:extLst>
          </p:cNvPr>
          <p:cNvCxnSpPr>
            <a:cxnSpLocks/>
          </p:cNvCxnSpPr>
          <p:nvPr/>
        </p:nvCxnSpPr>
        <p:spPr>
          <a:xfrm>
            <a:off x="9047548" y="3218155"/>
            <a:ext cx="1485748" cy="0"/>
          </a:xfrm>
          <a:prstGeom prst="line">
            <a:avLst/>
          </a:prstGeom>
          <a:ln w="381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332EDE8-6828-D546-4201-33617700A3DC}"/>
              </a:ext>
            </a:extLst>
          </p:cNvPr>
          <p:cNvCxnSpPr>
            <a:cxnSpLocks/>
          </p:cNvCxnSpPr>
          <p:nvPr/>
        </p:nvCxnSpPr>
        <p:spPr>
          <a:xfrm>
            <a:off x="9047548" y="2950919"/>
            <a:ext cx="0" cy="1873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A6E20D3-78E3-31B4-391F-077C5D031E35}"/>
              </a:ext>
            </a:extLst>
          </p:cNvPr>
          <p:cNvCxnSpPr>
            <a:cxnSpLocks/>
          </p:cNvCxnSpPr>
          <p:nvPr/>
        </p:nvCxnSpPr>
        <p:spPr>
          <a:xfrm>
            <a:off x="10533296" y="2976853"/>
            <a:ext cx="0" cy="1873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75E15D0D-16A6-E335-4E7F-D9BC3F1928F8}"/>
              </a:ext>
            </a:extLst>
          </p:cNvPr>
          <p:cNvSpPr txBox="1"/>
          <p:nvPr/>
        </p:nvSpPr>
        <p:spPr>
          <a:xfrm>
            <a:off x="492276" y="3912527"/>
            <a:ext cx="5984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noProof="0" dirty="0"/>
              <a:t>Die Nullstelle muss sich im letzten Schritt befinden.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3499E5A-ED48-63A4-1923-8EAB488FC30B}"/>
              </a:ext>
            </a:extLst>
          </p:cNvPr>
          <p:cNvSpPr txBox="1"/>
          <p:nvPr/>
        </p:nvSpPr>
        <p:spPr>
          <a:xfrm>
            <a:off x="6435275" y="1693097"/>
            <a:ext cx="1037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noProof="0" dirty="0">
                <a:solidFill>
                  <a:srgbClr val="0070C0"/>
                </a:solidFill>
              </a:rPr>
              <a:t>Schritt 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894B395-191B-2DE8-A9A6-C056FCEBB27B}"/>
              </a:ext>
            </a:extLst>
          </p:cNvPr>
          <p:cNvSpPr txBox="1"/>
          <p:nvPr/>
        </p:nvSpPr>
        <p:spPr>
          <a:xfrm>
            <a:off x="7954425" y="1693097"/>
            <a:ext cx="1037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noProof="0" dirty="0">
                <a:solidFill>
                  <a:srgbClr val="0070C0"/>
                </a:solidFill>
              </a:rPr>
              <a:t>Schritt 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0761631-1ED8-F54B-F39E-B9817B455D17}"/>
              </a:ext>
            </a:extLst>
          </p:cNvPr>
          <p:cNvSpPr txBox="1"/>
          <p:nvPr/>
        </p:nvSpPr>
        <p:spPr>
          <a:xfrm>
            <a:off x="9437535" y="1688099"/>
            <a:ext cx="1037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noProof="0" dirty="0">
                <a:solidFill>
                  <a:srgbClr val="0070C0"/>
                </a:solidFill>
              </a:rPr>
              <a:t>Schritt 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EB81E2A-1C0B-A034-E518-DBC5B55A8482}"/>
              </a:ext>
            </a:extLst>
          </p:cNvPr>
          <p:cNvSpPr txBox="1"/>
          <p:nvPr/>
        </p:nvSpPr>
        <p:spPr>
          <a:xfrm>
            <a:off x="492276" y="4683043"/>
            <a:ext cx="8506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noProof="0" dirty="0"/>
              <a:t>Mit numerischen Verfahren kann die Nullstelle weiter angenähert werden.</a:t>
            </a:r>
            <a:br>
              <a:rPr lang="de-DE" sz="2000" noProof="0" dirty="0"/>
            </a:br>
            <a:r>
              <a:rPr lang="de-DE" sz="2000" noProof="0" dirty="0"/>
              <a:t>Zum Beispiel: Lineare Interpolation, Newtonverfahren</a:t>
            </a:r>
          </a:p>
        </p:txBody>
      </p:sp>
    </p:spTree>
    <p:extLst>
      <p:ext uri="{BB962C8B-B14F-4D97-AF65-F5344CB8AC3E}">
        <p14:creationId xmlns:p14="http://schemas.microsoft.com/office/powerpoint/2010/main" val="2083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DB529F-096B-248E-7C39-539828B01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059BF-8531-0D68-2F1B-BDC60D3B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 err="1">
                <a:solidFill>
                  <a:schemeClr val="tx1"/>
                </a:solidFill>
              </a:rPr>
              <a:t>Bisector</a:t>
            </a:r>
            <a:r>
              <a:rPr lang="de-DE" noProof="0" dirty="0">
                <a:solidFill>
                  <a:schemeClr val="tx1"/>
                </a:solidFill>
              </a:rPr>
              <a:t> Fläche mit Ray Marching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68D32-73BB-3C52-69A2-2B1DCFB62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33</a:t>
            </a:fld>
            <a:endParaRPr lang="de-DE" noProof="0" dirty="0"/>
          </a:p>
        </p:txBody>
      </p:sp>
      <p:pic>
        <p:nvPicPr>
          <p:cNvPr id="9" name="Picture 8" descr="A blue and yellow plate&#10;&#10;AI-generated content may be incorrect.">
            <a:extLst>
              <a:ext uri="{FF2B5EF4-FFF2-40B4-BE49-F238E27FC236}">
                <a16:creationId xmlns:a16="http://schemas.microsoft.com/office/drawing/2014/main" id="{8BE6835E-D65C-5F25-1C5F-A453102EA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992" y="1395115"/>
            <a:ext cx="4738015" cy="4724400"/>
          </a:xfrm>
          <a:prstGeom prst="rect">
            <a:avLst/>
          </a:prstGeom>
          <a:ln>
            <a:solidFill>
              <a:schemeClr val="accent2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8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929CBD-8BF4-64A6-3522-BAF6149E8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A3A6-6B81-4494-168D-0F5737D8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>
            <a:normAutofit/>
          </a:bodyPr>
          <a:lstStyle/>
          <a:p>
            <a:r>
              <a:rPr lang="de-DE" noProof="0" dirty="0" err="1">
                <a:solidFill>
                  <a:schemeClr val="tx1"/>
                </a:solidFill>
              </a:rPr>
              <a:t>Bisektoren</a:t>
            </a:r>
            <a:r>
              <a:rPr lang="de-DE" noProof="0" dirty="0">
                <a:solidFill>
                  <a:schemeClr val="tx1"/>
                </a:solidFill>
              </a:rPr>
              <a:t> bei gleichem Radius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B186F-41A4-EF1C-AB18-4C1FFF16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34</a:t>
            </a:fld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89E352-974C-3140-A408-9C9F86AB2128}"/>
                  </a:ext>
                </a:extLst>
              </p:cNvPr>
              <p:cNvSpPr txBox="1"/>
              <p:nvPr/>
            </p:nvSpPr>
            <p:spPr>
              <a:xfrm>
                <a:off x="1115211" y="1455980"/>
                <a:ext cx="684046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2200" b="0" noProof="0" dirty="0"/>
                  <a:t>Bisektor: Menge der Punkte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200" b="0" i="1" noProof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b="0" i="0" dirty="0" smtClean="0"/>
                      <m:t>mit</m:t>
                    </m:r>
                    <m:r>
                      <m:rPr>
                        <m:nor/>
                      </m:rPr>
                      <a:rPr lang="en-US" sz="2200" b="0" i="0" dirty="0" smtClean="0"/>
                      <m:t>  </m:t>
                    </m:r>
                    <m:sSub>
                      <m:sSubPr>
                        <m:ctrlPr>
                          <a:rPr lang="de-DE" sz="22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 noProof="0">
                            <a:latin typeface="Cambria Math" panose="02040503050406030204" pitchFamily="18" charset="0"/>
                          </a:rPr>
                          <m:t>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200" i="1" noProof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de-DE" sz="220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2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2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2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20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2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20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200" noProof="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 noProof="0">
                            <a:latin typeface="Cambria Math" panose="02040503050406030204" pitchFamily="18" charset="0"/>
                          </a:rPr>
                          <m:t>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200" i="1" noProof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de-DE" sz="220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2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200" i="1" noProof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de-DE" sz="22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20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2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20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2200" noProof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89E352-974C-3140-A408-9C9F86AB2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211" y="1455980"/>
                <a:ext cx="6840462" cy="338554"/>
              </a:xfrm>
              <a:prstGeom prst="rect">
                <a:avLst/>
              </a:prstGeom>
              <a:blipFill>
                <a:blip r:embed="rId3"/>
                <a:stretch>
                  <a:fillRect l="-2496" t="-23636" r="-891" b="-5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706760-D7AF-7CF7-755B-E05063F50B66}"/>
                  </a:ext>
                </a:extLst>
              </p:cNvPr>
              <p:cNvSpPr txBox="1"/>
              <p:nvPr/>
            </p:nvSpPr>
            <p:spPr>
              <a:xfrm>
                <a:off x="1115211" y="2021145"/>
                <a:ext cx="7589898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  <m:t>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de-DE" sz="220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200" i="1" noProof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200" b="0" i="1" noProof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sz="2200" i="1" noProof="0" smtClean="0">
                          <a:latin typeface="Cambria Math" panose="02040503050406030204" pitchFamily="18" charset="0"/>
                        </a:rPr>
                        <m:t>) =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de-DE" sz="2200" b="0" i="1" noProof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)⋅</m:t>
                              </m:r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200" i="1" noProof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en-US" sz="2200" b="0" i="1" noProof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220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200" i="1" noProof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de-DE" sz="2200" b="0" i="1" noProof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de-DE" sz="2200" b="0" i="1" noProof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) ≤2</m:t>
                              </m:r>
                            </m:e>
                            <m:e>
                              <m:r>
                                <a:rPr lang="de-DE" sz="2200" i="1" noProof="0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sz="22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200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en-US" sz="2200" b="0" i="1" noProof="0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de-DE" sz="2200" i="1" noProof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de-DE" sz="22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200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sz="2200" b="0" i="1" noProof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  <m:r>
                                <a:rPr lang="de-DE" sz="2200" b="0" i="1" noProof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de-DE" sz="2200" noProof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706760-D7AF-7CF7-755B-E05063F50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211" y="2021145"/>
                <a:ext cx="7589898" cy="108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9CE28F-00BA-69C8-6B93-BD97DC79E7F1}"/>
                  </a:ext>
                </a:extLst>
              </p:cNvPr>
              <p:cNvSpPr txBox="1"/>
              <p:nvPr/>
            </p:nvSpPr>
            <p:spPr>
              <a:xfrm>
                <a:off x="1206738" y="3701619"/>
                <a:ext cx="14410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2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sz="22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de-DE" sz="2200" noProof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9CE28F-00BA-69C8-6B93-BD97DC79E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738" y="3701619"/>
                <a:ext cx="1441036" cy="338554"/>
              </a:xfrm>
              <a:prstGeom prst="rect">
                <a:avLst/>
              </a:prstGeom>
              <a:blipFill>
                <a:blip r:embed="rId5"/>
                <a:stretch>
                  <a:fillRect l="-2119" r="-1271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407DCD-7AC5-6FCE-9D03-D0FF7F5A86DD}"/>
                  </a:ext>
                </a:extLst>
              </p:cNvPr>
              <p:cNvSpPr txBox="1"/>
              <p:nvPr/>
            </p:nvSpPr>
            <p:spPr>
              <a:xfrm>
                <a:off x="1115211" y="3216686"/>
                <a:ext cx="805502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200" i="1" smtClean="0">
                          <a:latin typeface="Cambria Math" panose="02040503050406030204" pitchFamily="18" charset="0"/>
                        </a:rPr>
                        <m:t>min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de-DE" sz="22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2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2200" i="1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2200" i="1">
                          <a:latin typeface="Cambria Math" panose="02040503050406030204" pitchFamily="18" charset="0"/>
                        </a:rPr>
                        <m:t>)⋅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)+</m:t>
                      </m:r>
                      <m:d>
                        <m:dPr>
                          <m:begChr m:val="|"/>
                          <m:endChr m:val="|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200" noProof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407DCD-7AC5-6FCE-9D03-D0FF7F5A8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211" y="3216686"/>
                <a:ext cx="8055026" cy="338554"/>
              </a:xfrm>
              <a:prstGeom prst="rect">
                <a:avLst/>
              </a:prstGeom>
              <a:blipFill>
                <a:blip r:embed="rId6"/>
                <a:stretch>
                  <a:fillRect l="-227"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B21B41-8338-E9BE-2309-AFC6BB4A22AD}"/>
                  </a:ext>
                </a:extLst>
              </p:cNvPr>
              <p:cNvSpPr txBox="1"/>
              <p:nvPr/>
            </p:nvSpPr>
            <p:spPr>
              <a:xfrm>
                <a:off x="1115211" y="4259186"/>
                <a:ext cx="764209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200" i="1" smtClean="0">
                          <a:latin typeface="Cambria Math" panose="02040503050406030204" pitchFamily="18" charset="0"/>
                        </a:rPr>
                        <m:t>min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de-DE" sz="22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2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2200" i="1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2200" i="1">
                          <a:latin typeface="Cambria Math" panose="02040503050406030204" pitchFamily="18" charset="0"/>
                        </a:rPr>
                        <m:t>)⋅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)+</m:t>
                      </m:r>
                      <m:d>
                        <m:dPr>
                          <m:begChr m:val="|"/>
                          <m:endChr m:val="|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200" noProof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B21B41-8338-E9BE-2309-AFC6BB4A2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211" y="4259186"/>
                <a:ext cx="7642092" cy="338554"/>
              </a:xfrm>
              <a:prstGeom prst="rect">
                <a:avLst/>
              </a:prstGeom>
              <a:blipFill>
                <a:blip r:embed="rId7"/>
                <a:stretch>
                  <a:fillRect l="-319"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AD0802-31DA-CB40-58ED-E6E0018A6EAE}"/>
                  </a:ext>
                </a:extLst>
              </p:cNvPr>
              <p:cNvSpPr txBox="1"/>
              <p:nvPr/>
            </p:nvSpPr>
            <p:spPr>
              <a:xfrm>
                <a:off x="1206738" y="4816753"/>
                <a:ext cx="232743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200" i="1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200" noProof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AD0802-31DA-CB40-58ED-E6E0018A6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738" y="4816753"/>
                <a:ext cx="2327432" cy="338554"/>
              </a:xfrm>
              <a:prstGeom prst="rect">
                <a:avLst/>
              </a:prstGeom>
              <a:blipFill>
                <a:blip r:embed="rId8"/>
                <a:stretch>
                  <a:fillRect l="-2356" r="-340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625A53-02AE-A5F4-90BC-CD12915BE2C6}"/>
                  </a:ext>
                </a:extLst>
              </p:cNvPr>
              <p:cNvSpPr txBox="1"/>
              <p:nvPr/>
            </p:nvSpPr>
            <p:spPr>
              <a:xfrm>
                <a:off x="1115211" y="5520353"/>
                <a:ext cx="623690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dirty="0" err="1"/>
                  <a:t>Bisektorbedingung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ist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unabhängig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vom</a:t>
                </a:r>
                <a:r>
                  <a:rPr lang="en-US" sz="2200" dirty="0"/>
                  <a:t>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200" i="1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de-DE" sz="2200" noProof="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625A53-02AE-A5F4-90BC-CD12915BE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211" y="5520353"/>
                <a:ext cx="6236900" cy="338554"/>
              </a:xfrm>
              <a:prstGeom prst="rect">
                <a:avLst/>
              </a:prstGeom>
              <a:blipFill>
                <a:blip r:embed="rId9"/>
                <a:stretch>
                  <a:fillRect l="-2737" t="-25455" b="-5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9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43C54D-A901-77FF-A0E9-6B7BAE8E8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4552F-7883-C78A-7BE2-53ABD7D25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>
            <a:normAutofit/>
          </a:bodyPr>
          <a:lstStyle/>
          <a:p>
            <a:r>
              <a:rPr lang="de-DE" noProof="0" dirty="0" err="1">
                <a:solidFill>
                  <a:schemeClr val="tx1"/>
                </a:solidFill>
              </a:rPr>
              <a:t>Bisektoren</a:t>
            </a:r>
            <a:r>
              <a:rPr lang="de-DE" noProof="0" dirty="0">
                <a:solidFill>
                  <a:schemeClr val="tx1"/>
                </a:solidFill>
              </a:rPr>
              <a:t> bei gleichem Radius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892CC-5BC6-83C4-BA05-D1E68E7D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35</a:t>
            </a:fld>
            <a:endParaRPr lang="de-DE" noProof="0" dirty="0"/>
          </a:p>
        </p:txBody>
      </p:sp>
      <p:pic>
        <p:nvPicPr>
          <p:cNvPr id="13" name="Picture 12" descr="A green and red pie chart&#10;&#10;AI-generated content may be incorrect.">
            <a:extLst>
              <a:ext uri="{FF2B5EF4-FFF2-40B4-BE49-F238E27FC236}">
                <a16:creationId xmlns:a16="http://schemas.microsoft.com/office/drawing/2014/main" id="{C1B98E4E-2FF9-7A07-8FFA-CFEFB0EA0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58" y="2061369"/>
            <a:ext cx="3767440" cy="35834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1B2798-98F7-4352-4995-D4A7C6127399}"/>
              </a:ext>
            </a:extLst>
          </p:cNvPr>
          <p:cNvCxnSpPr>
            <a:cxnSpLocks/>
          </p:cNvCxnSpPr>
          <p:nvPr/>
        </p:nvCxnSpPr>
        <p:spPr>
          <a:xfrm flipH="1" flipV="1">
            <a:off x="1623873" y="2213879"/>
            <a:ext cx="959223" cy="3278392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407E69B-5127-B31B-14EE-B285C80E4D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4728" y="1649317"/>
            <a:ext cx="3935399" cy="4214379"/>
          </a:xfrm>
          <a:prstGeom prst="rect">
            <a:avLst/>
          </a:prstGeom>
        </p:spPr>
      </p:pic>
      <p:pic>
        <p:nvPicPr>
          <p:cNvPr id="7" name="Picture 6" descr="A colorful circle with a point in the center&#10;&#10;AI-generated content may be incorrect.">
            <a:extLst>
              <a:ext uri="{FF2B5EF4-FFF2-40B4-BE49-F238E27FC236}">
                <a16:creationId xmlns:a16="http://schemas.microsoft.com/office/drawing/2014/main" id="{CA1EBCB3-7351-2E7E-FBFD-1E04521F0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445" y="1806789"/>
            <a:ext cx="3811251" cy="4092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C755DE-CCFE-D91D-A2D6-2575B8DEE2EA}"/>
              </a:ext>
            </a:extLst>
          </p:cNvPr>
          <p:cNvSpPr/>
          <p:nvPr/>
        </p:nvSpPr>
        <p:spPr>
          <a:xfrm>
            <a:off x="82924" y="1649317"/>
            <a:ext cx="4041122" cy="437654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382A90-DE55-DDC6-A99C-3DDDF458F823}"/>
              </a:ext>
            </a:extLst>
          </p:cNvPr>
          <p:cNvSpPr/>
          <p:nvPr/>
        </p:nvSpPr>
        <p:spPr>
          <a:xfrm>
            <a:off x="4290151" y="1649317"/>
            <a:ext cx="3493758" cy="437654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8ED6C2-4E86-2D55-8B97-734064088EE9}"/>
              </a:ext>
            </a:extLst>
          </p:cNvPr>
          <p:cNvSpPr/>
          <p:nvPr/>
        </p:nvSpPr>
        <p:spPr>
          <a:xfrm>
            <a:off x="7987273" y="1649317"/>
            <a:ext cx="4041122" cy="437654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1C97D0-78BF-282F-8919-190B34E05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circular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F913130A-C41B-BAD0-C275-DDC0FEAD4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555" y="1428196"/>
            <a:ext cx="4567237" cy="4573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AC6FD0-3C79-96BE-D860-10821DE0C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Eigenschaften: Translationsinvarianz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01AD0-7EF0-BABF-E6F8-6E6A64C4E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36</a:t>
            </a:fld>
            <a:endParaRPr lang="de-DE" noProof="0" dirty="0"/>
          </a:p>
        </p:txBody>
      </p:sp>
      <p:pic>
        <p:nvPicPr>
          <p:cNvPr id="24" name="Picture 23" descr="A circular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EE366763-838E-DF56-D743-A8289AAB4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208" y="1512588"/>
            <a:ext cx="4482967" cy="4489454"/>
          </a:xfrm>
          <a:prstGeom prst="rect">
            <a:avLst/>
          </a:prstGeom>
        </p:spPr>
      </p:pic>
      <p:pic>
        <p:nvPicPr>
          <p:cNvPr id="26" name="Picture 25" descr="A circular chart with different colored lines&#10;&#10;AI-generated content may be incorrect.">
            <a:extLst>
              <a:ext uri="{FF2B5EF4-FFF2-40B4-BE49-F238E27FC236}">
                <a16:creationId xmlns:a16="http://schemas.microsoft.com/office/drawing/2014/main" id="{0C1377B2-AE1F-479B-9C37-E63F4F761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208" y="1512588"/>
            <a:ext cx="4482967" cy="4489454"/>
          </a:xfrm>
          <a:prstGeom prst="rect">
            <a:avLst/>
          </a:prstGeom>
        </p:spPr>
      </p:pic>
      <p:pic>
        <p:nvPicPr>
          <p:cNvPr id="28" name="Picture 27" descr="A colorful circle with a point in the center&#10;&#10;AI-generated content may be incorrect.">
            <a:extLst>
              <a:ext uri="{FF2B5EF4-FFF2-40B4-BE49-F238E27FC236}">
                <a16:creationId xmlns:a16="http://schemas.microsoft.com/office/drawing/2014/main" id="{C19A15A9-26CE-F690-C73E-9DB9327FE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208" y="1512588"/>
            <a:ext cx="4482967" cy="4489454"/>
          </a:xfrm>
          <a:prstGeom prst="rect">
            <a:avLst/>
          </a:prstGeom>
        </p:spPr>
      </p:pic>
      <p:pic>
        <p:nvPicPr>
          <p:cNvPr id="30" name="Picture 29" descr="A circular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DC5EF080-F380-872F-015C-71FC6331B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208" y="1512588"/>
            <a:ext cx="4482967" cy="4489454"/>
          </a:xfrm>
          <a:prstGeom prst="rect">
            <a:avLst/>
          </a:prstGeom>
        </p:spPr>
      </p:pic>
      <p:pic>
        <p:nvPicPr>
          <p:cNvPr id="32" name="Picture 31" descr="A circular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0DF52266-B9B8-2814-6134-2673F33D7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208" y="1512588"/>
            <a:ext cx="4482967" cy="4489454"/>
          </a:xfrm>
          <a:prstGeom prst="rect">
            <a:avLst/>
          </a:prstGeom>
        </p:spPr>
      </p:pic>
      <p:pic>
        <p:nvPicPr>
          <p:cNvPr id="34" name="Picture 33" descr="A circular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859205D8-3521-1448-8AE8-0734BE34A5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208" y="1512588"/>
            <a:ext cx="4482967" cy="4489454"/>
          </a:xfrm>
          <a:prstGeom prst="rect">
            <a:avLst/>
          </a:prstGeom>
        </p:spPr>
      </p:pic>
      <p:pic>
        <p:nvPicPr>
          <p:cNvPr id="36" name="Picture 35" descr="A colorful circle with dots&#10;&#10;AI-generated content may be incorrect.">
            <a:extLst>
              <a:ext uri="{FF2B5EF4-FFF2-40B4-BE49-F238E27FC236}">
                <a16:creationId xmlns:a16="http://schemas.microsoft.com/office/drawing/2014/main" id="{A275AB7F-49E6-0319-D476-A40A712B68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208" y="1512588"/>
            <a:ext cx="4482967" cy="4489454"/>
          </a:xfrm>
          <a:prstGeom prst="rect">
            <a:avLst/>
          </a:prstGeom>
        </p:spPr>
      </p:pic>
      <p:pic>
        <p:nvPicPr>
          <p:cNvPr id="38" name="Picture 37" descr="A circular graph with different colored lines&#10;&#10;AI-generated content may be incorrect.">
            <a:extLst>
              <a:ext uri="{FF2B5EF4-FFF2-40B4-BE49-F238E27FC236}">
                <a16:creationId xmlns:a16="http://schemas.microsoft.com/office/drawing/2014/main" id="{42049A42-F007-17D6-EBFA-5C071BD8B0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6555" y="1428196"/>
            <a:ext cx="4567237" cy="4573846"/>
          </a:xfrm>
          <a:prstGeom prst="rect">
            <a:avLst/>
          </a:prstGeom>
        </p:spPr>
      </p:pic>
      <p:pic>
        <p:nvPicPr>
          <p:cNvPr id="40" name="Picture 39" descr="A colorful pie chart with dots&#10;&#10;AI-generated content may be incorrect.">
            <a:extLst>
              <a:ext uri="{FF2B5EF4-FFF2-40B4-BE49-F238E27FC236}">
                <a16:creationId xmlns:a16="http://schemas.microsoft.com/office/drawing/2014/main" id="{E3B09112-F0E9-EE52-6803-84DAD0A951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555" y="1428196"/>
            <a:ext cx="4567237" cy="4573846"/>
          </a:xfrm>
          <a:prstGeom prst="rect">
            <a:avLst/>
          </a:prstGeom>
        </p:spPr>
      </p:pic>
      <p:pic>
        <p:nvPicPr>
          <p:cNvPr id="42" name="Picture 41" descr="A colorful circle with dots&#10;&#10;AI-generated content may be incorrect.">
            <a:extLst>
              <a:ext uri="{FF2B5EF4-FFF2-40B4-BE49-F238E27FC236}">
                <a16:creationId xmlns:a16="http://schemas.microsoft.com/office/drawing/2014/main" id="{7B5D3435-C2AC-2042-A9DE-CCD7D2E26A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6555" y="1428196"/>
            <a:ext cx="4567237" cy="4573846"/>
          </a:xfrm>
          <a:prstGeom prst="rect">
            <a:avLst/>
          </a:prstGeom>
        </p:spPr>
      </p:pic>
      <p:pic>
        <p:nvPicPr>
          <p:cNvPr id="44" name="Picture 43" descr="A circular chart with different colored lines&#10;&#10;AI-generated content may be incorrect.">
            <a:extLst>
              <a:ext uri="{FF2B5EF4-FFF2-40B4-BE49-F238E27FC236}">
                <a16:creationId xmlns:a16="http://schemas.microsoft.com/office/drawing/2014/main" id="{A75D1E0C-2502-4B16-5095-1B06929099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6555" y="1428196"/>
            <a:ext cx="4567237" cy="4573846"/>
          </a:xfrm>
          <a:prstGeom prst="rect">
            <a:avLst/>
          </a:prstGeom>
        </p:spPr>
      </p:pic>
      <p:pic>
        <p:nvPicPr>
          <p:cNvPr id="46" name="Picture 45" descr="A circular graph with different colored lines&#10;&#10;AI-generated content may be incorrect.">
            <a:extLst>
              <a:ext uri="{FF2B5EF4-FFF2-40B4-BE49-F238E27FC236}">
                <a16:creationId xmlns:a16="http://schemas.microsoft.com/office/drawing/2014/main" id="{F879EA86-2531-2D2E-6F9B-3659B9A69B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16555" y="1428196"/>
            <a:ext cx="4567237" cy="4573846"/>
          </a:xfrm>
          <a:prstGeom prst="rect">
            <a:avLst/>
          </a:prstGeom>
        </p:spPr>
      </p:pic>
      <p:pic>
        <p:nvPicPr>
          <p:cNvPr id="48" name="Picture 47" descr="A colorful graph with dots&#10;&#10;AI-generated content may be incorrect.">
            <a:extLst>
              <a:ext uri="{FF2B5EF4-FFF2-40B4-BE49-F238E27FC236}">
                <a16:creationId xmlns:a16="http://schemas.microsoft.com/office/drawing/2014/main" id="{673D6519-C45C-5F4B-4DF9-83BF4272674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6555" y="1428196"/>
            <a:ext cx="4567237" cy="4573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C7DFA5-A15F-2198-F29F-136C8A38F36D}"/>
              </a:ext>
            </a:extLst>
          </p:cNvPr>
          <p:cNvSpPr txBox="1"/>
          <p:nvPr/>
        </p:nvSpPr>
        <p:spPr>
          <a:xfrm>
            <a:off x="9872363" y="5776529"/>
            <a:ext cx="213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Euklidische Metrik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CA3E9-EB97-55C0-3C96-BAFB8AE87EC7}"/>
              </a:ext>
            </a:extLst>
          </p:cNvPr>
          <p:cNvSpPr txBox="1"/>
          <p:nvPr/>
        </p:nvSpPr>
        <p:spPr>
          <a:xfrm>
            <a:off x="226995" y="5776529"/>
            <a:ext cx="213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Karlsruhe Metrik</a:t>
            </a:r>
          </a:p>
        </p:txBody>
      </p:sp>
    </p:spTree>
    <p:extLst>
      <p:ext uri="{BB962C8B-B14F-4D97-AF65-F5344CB8AC3E}">
        <p14:creationId xmlns:p14="http://schemas.microsoft.com/office/powerpoint/2010/main" val="23558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6BF61-ED68-EE31-4A3E-4A768F0A6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C376B-812C-57BC-3177-419BF36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1375A4-56A4-47D6-9801-1991572033F7}" type="slidenum">
              <a:rPr lang="de-DE" sz="900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de-DE" sz="900" noProof="0" dirty="0"/>
          </a:p>
        </p:txBody>
      </p:sp>
      <p:pic>
        <p:nvPicPr>
          <p:cNvPr id="5" name="Picture 4" descr="A white ball in a circle&#10;&#10;AI-generated content may be incorrect.">
            <a:extLst>
              <a:ext uri="{FF2B5EF4-FFF2-40B4-BE49-F238E27FC236}">
                <a16:creationId xmlns:a16="http://schemas.microsoft.com/office/drawing/2014/main" id="{7019DE8E-84B2-459B-7C3D-201BE1C1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129" y="1416760"/>
            <a:ext cx="6899742" cy="4715099"/>
          </a:xfrm>
          <a:prstGeom prst="rect">
            <a:avLst/>
          </a:prstGeom>
        </p:spPr>
      </p:pic>
      <p:pic>
        <p:nvPicPr>
          <p:cNvPr id="7" name="Picture 6" descr="A white ball in a circle&#10;&#10;AI-generated content may be incorrect.">
            <a:extLst>
              <a:ext uri="{FF2B5EF4-FFF2-40B4-BE49-F238E27FC236}">
                <a16:creationId xmlns:a16="http://schemas.microsoft.com/office/drawing/2014/main" id="{A54DFA52-7147-BFFE-97A4-F12A6D969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129" y="1416760"/>
            <a:ext cx="6899742" cy="4715099"/>
          </a:xfrm>
          <a:prstGeom prst="rect">
            <a:avLst/>
          </a:prstGeom>
        </p:spPr>
      </p:pic>
      <p:pic>
        <p:nvPicPr>
          <p:cNvPr id="10" name="Picture 9" descr="A white ball in a circle&#10;&#10;AI-generated content may be incorrect.">
            <a:extLst>
              <a:ext uri="{FF2B5EF4-FFF2-40B4-BE49-F238E27FC236}">
                <a16:creationId xmlns:a16="http://schemas.microsoft.com/office/drawing/2014/main" id="{F04FCD6E-C071-C94C-05B0-F4CA2DBEB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129" y="1416760"/>
            <a:ext cx="6899742" cy="4715099"/>
          </a:xfrm>
          <a:prstGeom prst="rect">
            <a:avLst/>
          </a:prstGeom>
        </p:spPr>
      </p:pic>
      <p:pic>
        <p:nvPicPr>
          <p:cNvPr id="12" name="Picture 11" descr="A white ball in a circle&#10;&#10;AI-generated content may be incorrect.">
            <a:extLst>
              <a:ext uri="{FF2B5EF4-FFF2-40B4-BE49-F238E27FC236}">
                <a16:creationId xmlns:a16="http://schemas.microsoft.com/office/drawing/2014/main" id="{A0FF1D15-A855-B0BD-21B0-F34CCF2E5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6129" y="1416760"/>
            <a:ext cx="6899742" cy="4715099"/>
          </a:xfrm>
          <a:prstGeom prst="rect">
            <a:avLst/>
          </a:prstGeom>
        </p:spPr>
      </p:pic>
      <p:pic>
        <p:nvPicPr>
          <p:cNvPr id="14" name="Picture 13" descr="A white ball in a circle&#10;&#10;AI-generated content may be incorrect.">
            <a:extLst>
              <a:ext uri="{FF2B5EF4-FFF2-40B4-BE49-F238E27FC236}">
                <a16:creationId xmlns:a16="http://schemas.microsoft.com/office/drawing/2014/main" id="{B5F58FAF-035C-8CA9-CF64-FD6670977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6129" y="1416760"/>
            <a:ext cx="6899742" cy="4715099"/>
          </a:xfrm>
          <a:prstGeom prst="rect">
            <a:avLst/>
          </a:prstGeom>
        </p:spPr>
      </p:pic>
      <p:pic>
        <p:nvPicPr>
          <p:cNvPr id="16" name="Picture 15" descr="A white ball in a circle&#10;&#10;AI-generated content may be incorrect.">
            <a:extLst>
              <a:ext uri="{FF2B5EF4-FFF2-40B4-BE49-F238E27FC236}">
                <a16:creationId xmlns:a16="http://schemas.microsoft.com/office/drawing/2014/main" id="{8BA3651F-2110-2012-A852-24A43258D9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6129" y="1416760"/>
            <a:ext cx="6899742" cy="4715099"/>
          </a:xfrm>
          <a:prstGeom prst="rect">
            <a:avLst/>
          </a:prstGeom>
        </p:spPr>
      </p:pic>
      <p:pic>
        <p:nvPicPr>
          <p:cNvPr id="18" name="Picture 17" descr="A white circle with a black circle in the center&#10;&#10;AI-generated content may be incorrect.">
            <a:extLst>
              <a:ext uri="{FF2B5EF4-FFF2-40B4-BE49-F238E27FC236}">
                <a16:creationId xmlns:a16="http://schemas.microsoft.com/office/drawing/2014/main" id="{8564A284-1FF7-7E3C-EDD9-CC4FA29D6C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6129" y="1416760"/>
            <a:ext cx="6899742" cy="4715099"/>
          </a:xfrm>
          <a:prstGeom prst="rect">
            <a:avLst/>
          </a:prstGeom>
        </p:spPr>
      </p:pic>
      <p:pic>
        <p:nvPicPr>
          <p:cNvPr id="20" name="Picture 19" descr="A white ball in a circle&#10;&#10;AI-generated content may be incorrect.">
            <a:extLst>
              <a:ext uri="{FF2B5EF4-FFF2-40B4-BE49-F238E27FC236}">
                <a16:creationId xmlns:a16="http://schemas.microsoft.com/office/drawing/2014/main" id="{B4BCABA2-475A-5873-364F-8A351E4EDF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6129" y="1416760"/>
            <a:ext cx="6899742" cy="4715099"/>
          </a:xfrm>
          <a:prstGeom prst="rect">
            <a:avLst/>
          </a:prstGeom>
        </p:spPr>
      </p:pic>
      <p:pic>
        <p:nvPicPr>
          <p:cNvPr id="22" name="Picture 21" descr="A white circle with a ball in it&#10;&#10;AI-generated content may be incorrect.">
            <a:extLst>
              <a:ext uri="{FF2B5EF4-FFF2-40B4-BE49-F238E27FC236}">
                <a16:creationId xmlns:a16="http://schemas.microsoft.com/office/drawing/2014/main" id="{7EEDD9BB-61D5-4ED7-5FF9-4D1B769373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6129" y="1416760"/>
            <a:ext cx="6899742" cy="4715099"/>
          </a:xfrm>
          <a:prstGeom prst="rect">
            <a:avLst/>
          </a:prstGeom>
        </p:spPr>
      </p:pic>
      <p:pic>
        <p:nvPicPr>
          <p:cNvPr id="24" name="Picture 23" descr="A white circle with a ball in the center&#10;&#10;AI-generated content may be incorrect.">
            <a:extLst>
              <a:ext uri="{FF2B5EF4-FFF2-40B4-BE49-F238E27FC236}">
                <a16:creationId xmlns:a16="http://schemas.microsoft.com/office/drawing/2014/main" id="{221BF311-75EA-9E6B-11B6-E29F864243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6129" y="1416760"/>
            <a:ext cx="6899742" cy="4715099"/>
          </a:xfrm>
          <a:prstGeom prst="rect">
            <a:avLst/>
          </a:prstGeom>
        </p:spPr>
      </p:pic>
      <p:pic>
        <p:nvPicPr>
          <p:cNvPr id="26" name="Picture 25" descr="A blue background with lines and circles&#10;&#10;AI-generated content may be incorrect.">
            <a:extLst>
              <a:ext uri="{FF2B5EF4-FFF2-40B4-BE49-F238E27FC236}">
                <a16:creationId xmlns:a16="http://schemas.microsoft.com/office/drawing/2014/main" id="{DD977389-9DEE-E9CF-8524-0B01F70F9D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6129" y="1416760"/>
            <a:ext cx="6899742" cy="471509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9A7E4401-051A-E20E-20FB-46B3863A7367}"/>
              </a:ext>
            </a:extLst>
          </p:cNvPr>
          <p:cNvSpPr txBox="1">
            <a:spLocks/>
          </p:cNvSpPr>
          <p:nvPr/>
        </p:nvSpPr>
        <p:spPr>
          <a:xfrm>
            <a:off x="1221887" y="503854"/>
            <a:ext cx="5113105" cy="721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noProof="0" dirty="0" err="1">
                <a:solidFill>
                  <a:schemeClr val="tx1"/>
                </a:solidFill>
              </a:rPr>
              <a:t>Einheits</a:t>
            </a:r>
            <a:r>
              <a:rPr lang="de-DE" noProof="0" dirty="0">
                <a:solidFill>
                  <a:schemeClr val="tx1"/>
                </a:solidFill>
              </a:rPr>
              <a:t> “Kreise”</a:t>
            </a:r>
          </a:p>
        </p:txBody>
      </p:sp>
    </p:spTree>
    <p:extLst>
      <p:ext uri="{BB962C8B-B14F-4D97-AF65-F5344CB8AC3E}">
        <p14:creationId xmlns:p14="http://schemas.microsoft.com/office/powerpoint/2010/main" val="23147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C0A88-6B4A-F92E-659E-181882EFC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01E624C-06CC-65B8-7DCE-E05AD07FD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375" y="1657349"/>
            <a:ext cx="4572000" cy="3810001"/>
          </a:xfrm>
        </p:spPr>
        <p:txBody>
          <a:bodyPr/>
          <a:lstStyle/>
          <a:p>
            <a:pPr marL="0" indent="0">
              <a:buNone/>
            </a:pPr>
            <a:r>
              <a:rPr lang="de-DE" noProof="0" dirty="0"/>
              <a:t>Euklidische Metrik: </a:t>
            </a:r>
            <a:r>
              <a:rPr lang="de-DE" b="1" noProof="0" dirty="0"/>
              <a:t>Ja</a:t>
            </a:r>
          </a:p>
          <a:p>
            <a:pPr marL="0" indent="0">
              <a:buNone/>
            </a:pPr>
            <a:endParaRPr lang="de-DE" noProof="0" dirty="0"/>
          </a:p>
          <a:p>
            <a:pPr marL="0" indent="0">
              <a:buNone/>
            </a:pPr>
            <a:r>
              <a:rPr lang="de-DE" noProof="0" dirty="0"/>
              <a:t>Für je zwei Punkte in einer </a:t>
            </a:r>
            <a:r>
              <a:rPr lang="de-DE" noProof="0" dirty="0" err="1"/>
              <a:t>Voronoi</a:t>
            </a:r>
            <a:r>
              <a:rPr lang="de-DE" noProof="0" dirty="0"/>
              <a:t> Zelle liegt der euklidische Pfad in der Zelle.</a:t>
            </a:r>
          </a:p>
        </p:txBody>
      </p:sp>
      <p:pic>
        <p:nvPicPr>
          <p:cNvPr id="8" name="Picture 7" descr="A colorful mosaic with small balls&#10;&#10;AI-generated content may be incorrect.">
            <a:extLst>
              <a:ext uri="{FF2B5EF4-FFF2-40B4-BE49-F238E27FC236}">
                <a16:creationId xmlns:a16="http://schemas.microsoft.com/office/drawing/2014/main" id="{0324B64B-4EE1-47FF-9C59-322E526B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796"/>
          <a:stretch>
            <a:fillRect/>
          </a:stretch>
        </p:blipFill>
        <p:spPr>
          <a:xfrm>
            <a:off x="5913120" y="1293904"/>
            <a:ext cx="5671073" cy="472589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91D44-52F4-7DA1-484F-B2E7461A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1375A4-56A4-47D6-9801-1991572033F7}" type="slidenum">
              <a:rPr lang="de-DE" sz="900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38</a:t>
            </a:fld>
            <a:endParaRPr lang="de-DE" sz="900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64475D-4437-85C2-F054-0547AD9D61D2}"/>
              </a:ext>
            </a:extLst>
          </p:cNvPr>
          <p:cNvSpPr txBox="1">
            <a:spLocks/>
          </p:cNvSpPr>
          <p:nvPr/>
        </p:nvSpPr>
        <p:spPr>
          <a:xfrm>
            <a:off x="1295400" y="503854"/>
            <a:ext cx="9601200" cy="721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noProof="0" dirty="0">
                <a:solidFill>
                  <a:schemeClr val="tx1"/>
                </a:solidFill>
              </a:rPr>
              <a:t>Eigenschaften: Konvexe </a:t>
            </a:r>
            <a:r>
              <a:rPr lang="de-DE" noProof="0" dirty="0" err="1">
                <a:solidFill>
                  <a:schemeClr val="tx1"/>
                </a:solidFill>
              </a:rPr>
              <a:t>Voronoi</a:t>
            </a:r>
            <a:r>
              <a:rPr lang="de-DE" noProof="0" dirty="0">
                <a:solidFill>
                  <a:schemeClr val="tx1"/>
                </a:solidFill>
              </a:rPr>
              <a:t> Zellen</a:t>
            </a:r>
          </a:p>
        </p:txBody>
      </p:sp>
    </p:spTree>
    <p:extLst>
      <p:ext uri="{BB962C8B-B14F-4D97-AF65-F5344CB8AC3E}">
        <p14:creationId xmlns:p14="http://schemas.microsoft.com/office/powerpoint/2010/main" val="20011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4EB37-6CCD-B025-469B-1AC0016A5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5841068-9A9E-B9E5-AAD9-AFBEAAFC10C8}"/>
              </a:ext>
            </a:extLst>
          </p:cNvPr>
          <p:cNvSpPr txBox="1">
            <a:spLocks/>
          </p:cNvSpPr>
          <p:nvPr/>
        </p:nvSpPr>
        <p:spPr>
          <a:xfrm>
            <a:off x="714375" y="3236059"/>
            <a:ext cx="4572000" cy="1034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noProof="0" dirty="0"/>
              <a:t>Für je zwei Punkte in einer </a:t>
            </a:r>
            <a:r>
              <a:rPr lang="de-DE" noProof="0" dirty="0" err="1"/>
              <a:t>Voronoi</a:t>
            </a:r>
            <a:r>
              <a:rPr lang="de-DE" noProof="0" dirty="0"/>
              <a:t> Zelle liegt der Karlsruhe-Pfad in der Zelle?</a:t>
            </a:r>
          </a:p>
          <a:p>
            <a:pPr marL="0" indent="0">
              <a:buFont typeface="Arial" pitchFamily="34" charset="0"/>
              <a:buNone/>
            </a:pPr>
            <a:endParaRPr lang="de-DE" noProof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0609D4-8425-2583-0A56-2C5F0896C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375" y="1985902"/>
            <a:ext cx="4572000" cy="1443098"/>
          </a:xfrm>
        </p:spPr>
        <p:txBody>
          <a:bodyPr/>
          <a:lstStyle/>
          <a:p>
            <a:pPr marL="0" indent="0">
              <a:buNone/>
            </a:pPr>
            <a:r>
              <a:rPr lang="de-DE" noProof="0" dirty="0"/>
              <a:t>Für je zwei Punkte in einer </a:t>
            </a:r>
            <a:r>
              <a:rPr lang="de-DE" noProof="0" dirty="0" err="1"/>
              <a:t>Voronoi</a:t>
            </a:r>
            <a:r>
              <a:rPr lang="de-DE" noProof="0" dirty="0"/>
              <a:t> Zelle liegt der euklidische Pfad in der Zelle?</a:t>
            </a:r>
          </a:p>
          <a:p>
            <a:pPr marL="0" indent="0">
              <a:buNone/>
            </a:pPr>
            <a:endParaRPr lang="de-DE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502CAE-91DE-4C00-7020-796A9281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9" b="899"/>
          <a:stretch/>
        </p:blipFill>
        <p:spPr>
          <a:xfrm>
            <a:off x="5913120" y="1293904"/>
            <a:ext cx="5671073" cy="472589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6CAE1-EB7A-27C4-B965-9CB8FE43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1375A4-56A4-47D6-9801-1991572033F7}" type="slidenum">
              <a:rPr lang="de-DE" sz="900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39</a:t>
            </a:fld>
            <a:endParaRPr lang="de-DE" sz="900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F78D4F-20AD-4592-715A-2434E763E185}"/>
              </a:ext>
            </a:extLst>
          </p:cNvPr>
          <p:cNvSpPr txBox="1">
            <a:spLocks/>
          </p:cNvSpPr>
          <p:nvPr/>
        </p:nvSpPr>
        <p:spPr>
          <a:xfrm>
            <a:off x="1295400" y="503854"/>
            <a:ext cx="9601200" cy="721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noProof="0" dirty="0">
                <a:solidFill>
                  <a:schemeClr val="tx1"/>
                </a:solidFill>
              </a:rPr>
              <a:t>Konvexe </a:t>
            </a:r>
            <a:r>
              <a:rPr lang="de-DE" noProof="0" dirty="0" err="1">
                <a:solidFill>
                  <a:schemeClr val="tx1"/>
                </a:solidFill>
              </a:rPr>
              <a:t>Voronoi</a:t>
            </a:r>
            <a:r>
              <a:rPr lang="de-DE" noProof="0" dirty="0">
                <a:solidFill>
                  <a:schemeClr val="tx1"/>
                </a:solidFill>
              </a:rPr>
              <a:t> Zellen in der Karlsruhe Metrik?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DF9EB4-BCC9-2001-D41D-B0DECE7BE354}"/>
              </a:ext>
            </a:extLst>
          </p:cNvPr>
          <p:cNvCxnSpPr>
            <a:cxnSpLocks/>
          </p:cNvCxnSpPr>
          <p:nvPr/>
        </p:nvCxnSpPr>
        <p:spPr>
          <a:xfrm flipH="1">
            <a:off x="8472488" y="2062163"/>
            <a:ext cx="842962" cy="638175"/>
          </a:xfrm>
          <a:prstGeom prst="line">
            <a:avLst/>
          </a:prstGeom>
          <a:ln w="57150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779D91-2CBE-1D7B-6E49-AF3AD0645984}"/>
              </a:ext>
            </a:extLst>
          </p:cNvPr>
          <p:cNvSpPr txBox="1"/>
          <p:nvPr/>
        </p:nvSpPr>
        <p:spPr>
          <a:xfrm>
            <a:off x="1562098" y="2514510"/>
            <a:ext cx="111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noProof="0" dirty="0"/>
              <a:t>Nein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4C83C5-FFF2-9224-9378-0C1CC22802E5}"/>
              </a:ext>
            </a:extLst>
          </p:cNvPr>
          <p:cNvSpPr txBox="1"/>
          <p:nvPr/>
        </p:nvSpPr>
        <p:spPr>
          <a:xfrm>
            <a:off x="1562098" y="3750439"/>
            <a:ext cx="111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noProof="0" dirty="0"/>
              <a:t>Nein</a:t>
            </a:r>
          </a:p>
        </p:txBody>
      </p:sp>
      <p:pic>
        <p:nvPicPr>
          <p:cNvPr id="14" name="Picture 13" descr="A colorful background with dots and a red line&#10;&#10;AI-generated content may be incorrect.">
            <a:extLst>
              <a:ext uri="{FF2B5EF4-FFF2-40B4-BE49-F238E27FC236}">
                <a16:creationId xmlns:a16="http://schemas.microsoft.com/office/drawing/2014/main" id="{A00B8751-729E-F2A7-CB70-6211C8F06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120" y="1289978"/>
            <a:ext cx="5671073" cy="47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3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C7ED96-BDEB-1B9D-AEFF-35C25F69F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A51E-4EBF-2E0B-6A2F-E520F9C9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243" y="43797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Karlsruhe Metrik</a:t>
            </a:r>
          </a:p>
        </p:txBody>
      </p:sp>
      <p:pic>
        <p:nvPicPr>
          <p:cNvPr id="8" name="Content Placeholder 7" descr="A map of a city&#10;&#10;AI-generated content may be incorrect.">
            <a:extLst>
              <a:ext uri="{FF2B5EF4-FFF2-40B4-BE49-F238E27FC236}">
                <a16:creationId xmlns:a16="http://schemas.microsoft.com/office/drawing/2014/main" id="{65CB9491-1AA8-8200-2555-3BA9BEB61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3423" y="790046"/>
            <a:ext cx="8818598" cy="52779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459E1-9C17-7622-85BB-5BB1F1F4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8443" y="6289679"/>
            <a:ext cx="918882" cy="222436"/>
          </a:xfrm>
        </p:spPr>
        <p:txBody>
          <a:bodyPr/>
          <a:lstStyle/>
          <a:p>
            <a:fld id="{E31375A4-56A4-47D6-9801-1991572033F7}" type="slidenum">
              <a:rPr lang="de-DE" noProof="0" smtClean="0"/>
              <a:t>4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3858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0FB3-15FB-E6F2-3711-6B4BEE9EE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C63AE7-AEE7-C16D-8229-C796C1C87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940" y="1555595"/>
            <a:ext cx="6045801" cy="1564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noProof="0" dirty="0"/>
              <a:t>Eine Menge </a:t>
            </a:r>
            <a:r>
              <a:rPr lang="de-DE" i="1" noProof="0" dirty="0"/>
              <a:t>M</a:t>
            </a:r>
            <a:r>
              <a:rPr lang="de-DE" noProof="0" dirty="0"/>
              <a:t> von Punkten heißt </a:t>
            </a:r>
            <a:r>
              <a:rPr lang="de-DE" b="1" noProof="0" dirty="0"/>
              <a:t>sternförmig</a:t>
            </a:r>
            <a:r>
              <a:rPr lang="de-DE" noProof="0" dirty="0"/>
              <a:t>, wenn es einen Punkt (Sternzentrum) gibt, von dem aus alle Punkte der Menge „sichtbar“ sind.</a:t>
            </a:r>
          </a:p>
          <a:p>
            <a:pPr marL="0" indent="0">
              <a:buNone/>
            </a:pPr>
            <a:r>
              <a:rPr lang="de-DE" noProof="0" dirty="0"/>
              <a:t>„Sichtbar“ – der euklidische Pfad liegt in der Menge</a:t>
            </a:r>
          </a:p>
          <a:p>
            <a:pPr marL="0" indent="0">
              <a:buNone/>
            </a:pPr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9CFEB-9D13-4F86-194D-648735236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1375A4-56A4-47D6-9801-1991572033F7}" type="slidenum">
              <a:rPr lang="de-DE" sz="900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de-DE" sz="900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8D348B-DCC0-1DF9-BE2D-58878840D482}"/>
              </a:ext>
            </a:extLst>
          </p:cNvPr>
          <p:cNvSpPr txBox="1">
            <a:spLocks/>
          </p:cNvSpPr>
          <p:nvPr/>
        </p:nvSpPr>
        <p:spPr>
          <a:xfrm>
            <a:off x="1295400" y="503854"/>
            <a:ext cx="9601200" cy="721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noProof="0" dirty="0">
                <a:solidFill>
                  <a:schemeClr val="tx1"/>
                </a:solidFill>
              </a:rPr>
              <a:t>Sternförmig / </a:t>
            </a:r>
            <a:r>
              <a:rPr lang="de-DE" noProof="0" dirty="0" err="1">
                <a:solidFill>
                  <a:schemeClr val="tx1"/>
                </a:solidFill>
              </a:rPr>
              <a:t>Starshaped</a:t>
            </a:r>
            <a:endParaRPr lang="de-DE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04F7CE41-28A0-2B1F-2A00-F53ECF96D6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940" y="3218330"/>
                <a:ext cx="6045801" cy="25850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17938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17938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00200" indent="-17938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28800" indent="-18288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78012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b="1" noProof="0" dirty="0"/>
                  <a:t>m-sternförmig</a:t>
                </a:r>
                <a:r>
                  <a:rPr lang="de-DE" noProof="0" dirty="0"/>
                  <a:t> bezüglich der Metrik </a:t>
                </a:r>
                <a14:m>
                  <m:oMath xmlns:m="http://schemas.openxmlformats.org/officeDocument/2006/math">
                    <m:r>
                      <a:rPr lang="de-DE" i="1" noProof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noProof="0" dirty="0"/>
                  <a:t>:</a:t>
                </a:r>
              </a:p>
              <a:p>
                <a:pPr marL="0" indent="0">
                  <a:buNone/>
                </a:pPr>
                <a:r>
                  <a:rPr lang="de-DE" noProof="0" dirty="0"/>
                  <a:t>Eine Menge </a:t>
                </a:r>
                <a:r>
                  <a:rPr lang="de-DE" i="1" noProof="0" dirty="0"/>
                  <a:t>M</a:t>
                </a:r>
                <a:r>
                  <a:rPr lang="de-DE" noProof="0" dirty="0"/>
                  <a:t> von Punkten heißt </a:t>
                </a:r>
                <a:r>
                  <a:rPr lang="de-DE" b="1" noProof="0" dirty="0"/>
                  <a:t>m-sternförmig</a:t>
                </a:r>
                <a:r>
                  <a:rPr lang="de-DE" noProof="0" dirty="0"/>
                  <a:t>, wenn es einen Punkt gibt, für den ein kürzester Pfad in der Metrik </a:t>
                </a:r>
                <a14:m>
                  <m:oMath xmlns:m="http://schemas.openxmlformats.org/officeDocument/2006/math">
                    <m:r>
                      <a:rPr lang="de-DE" i="1" noProof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noProof="0" dirty="0"/>
                  <a:t> zu einem beliebigen Punkt x ∈ </a:t>
                </a:r>
                <a:r>
                  <a:rPr lang="de-DE" i="1" noProof="0" dirty="0"/>
                  <a:t>M</a:t>
                </a:r>
                <a:r>
                  <a:rPr lang="de-DE" noProof="0" dirty="0"/>
                  <a:t> vollständig in </a:t>
                </a:r>
                <a:r>
                  <a:rPr lang="de-DE" i="1" noProof="0" dirty="0"/>
                  <a:t>M</a:t>
                </a:r>
                <a:r>
                  <a:rPr lang="de-DE" noProof="0" dirty="0"/>
                  <a:t> liegt.</a:t>
                </a: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04F7CE41-28A0-2B1F-2A00-F53ECF96D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40" y="3218330"/>
                <a:ext cx="6045801" cy="2585048"/>
              </a:xfrm>
              <a:prstGeom prst="rect">
                <a:avLst/>
              </a:prstGeom>
              <a:blipFill>
                <a:blip r:embed="rId3"/>
                <a:stretch>
                  <a:fillRect l="-1008" t="-2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 descr="A colorful background with many different colors&#10;&#10;AI-generated content may be incorrect.">
            <a:extLst>
              <a:ext uri="{FF2B5EF4-FFF2-40B4-BE49-F238E27FC236}">
                <a16:creationId xmlns:a16="http://schemas.microsoft.com/office/drawing/2014/main" id="{90F307F7-D18C-C027-5310-F784857FA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858" y="1429870"/>
            <a:ext cx="4891377" cy="357691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B4CD770-1BA8-E70E-C072-07B0F95EF757}"/>
              </a:ext>
            </a:extLst>
          </p:cNvPr>
          <p:cNvSpPr/>
          <p:nvPr/>
        </p:nvSpPr>
        <p:spPr>
          <a:xfrm>
            <a:off x="7900988" y="2524125"/>
            <a:ext cx="1119188" cy="942975"/>
          </a:xfrm>
          <a:custGeom>
            <a:avLst/>
            <a:gdLst>
              <a:gd name="csX0" fmla="*/ 171450 w 1119188"/>
              <a:gd name="csY0" fmla="*/ 0 h 942975"/>
              <a:gd name="csX1" fmla="*/ 1119188 w 1119188"/>
              <a:gd name="csY1" fmla="*/ 942975 h 942975"/>
              <a:gd name="csX2" fmla="*/ 1052513 w 1119188"/>
              <a:gd name="csY2" fmla="*/ 933450 h 942975"/>
              <a:gd name="csX3" fmla="*/ 0 w 1119188"/>
              <a:gd name="csY3" fmla="*/ 80963 h 942975"/>
              <a:gd name="csX4" fmla="*/ 171450 w 1119188"/>
              <a:gd name="csY4" fmla="*/ 0 h 9429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19188" h="942975">
                <a:moveTo>
                  <a:pt x="171450" y="0"/>
                </a:moveTo>
                <a:lnTo>
                  <a:pt x="1119188" y="942975"/>
                </a:lnTo>
                <a:lnTo>
                  <a:pt x="1052513" y="933450"/>
                </a:lnTo>
                <a:lnTo>
                  <a:pt x="0" y="80963"/>
                </a:lnTo>
                <a:lnTo>
                  <a:pt x="17145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9D6B207-EC85-03D6-359D-9681EF0F4B87}"/>
              </a:ext>
            </a:extLst>
          </p:cNvPr>
          <p:cNvSpPr/>
          <p:nvPr/>
        </p:nvSpPr>
        <p:spPr>
          <a:xfrm>
            <a:off x="9486900" y="3200400"/>
            <a:ext cx="881063" cy="433388"/>
          </a:xfrm>
          <a:custGeom>
            <a:avLst/>
            <a:gdLst>
              <a:gd name="csX0" fmla="*/ 881063 w 881063"/>
              <a:gd name="csY0" fmla="*/ 0 h 433388"/>
              <a:gd name="csX1" fmla="*/ 0 w 881063"/>
              <a:gd name="csY1" fmla="*/ 381000 h 433388"/>
              <a:gd name="csX2" fmla="*/ 76200 w 881063"/>
              <a:gd name="csY2" fmla="*/ 433388 h 433388"/>
              <a:gd name="csX3" fmla="*/ 795338 w 881063"/>
              <a:gd name="csY3" fmla="*/ 333375 h 433388"/>
              <a:gd name="csX4" fmla="*/ 881063 w 881063"/>
              <a:gd name="csY4" fmla="*/ 0 h 4333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1063" h="433388">
                <a:moveTo>
                  <a:pt x="881063" y="0"/>
                </a:moveTo>
                <a:lnTo>
                  <a:pt x="0" y="381000"/>
                </a:lnTo>
                <a:lnTo>
                  <a:pt x="76200" y="433388"/>
                </a:lnTo>
                <a:lnTo>
                  <a:pt x="795338" y="333375"/>
                </a:lnTo>
                <a:lnTo>
                  <a:pt x="881063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8801E7AB-2F84-D3B8-AB95-77EA89CB6AE3}"/>
              </a:ext>
            </a:extLst>
          </p:cNvPr>
          <p:cNvSpPr/>
          <p:nvPr/>
        </p:nvSpPr>
        <p:spPr>
          <a:xfrm rot="18451566">
            <a:off x="10335770" y="3151340"/>
            <a:ext cx="79674" cy="78391"/>
          </a:xfrm>
          <a:prstGeom prst="plu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9F9B239E-7713-9740-95DE-0FA64F6184B6}"/>
              </a:ext>
            </a:extLst>
          </p:cNvPr>
          <p:cNvSpPr/>
          <p:nvPr/>
        </p:nvSpPr>
        <p:spPr>
          <a:xfrm rot="18451566">
            <a:off x="8056882" y="2485014"/>
            <a:ext cx="74978" cy="74767"/>
          </a:xfrm>
          <a:prstGeom prst="plu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7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B2ECD-24E9-66B2-FA8F-FC921461F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E444E-0AD9-99C8-9617-CECCAF79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1375A4-56A4-47D6-9801-1991572033F7}" type="slidenum">
              <a:rPr lang="de-DE" sz="900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41</a:t>
            </a:fld>
            <a:endParaRPr lang="de-DE" sz="900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DD8636-99BC-D5B0-C180-77D70DF7DC56}"/>
              </a:ext>
            </a:extLst>
          </p:cNvPr>
          <p:cNvSpPr txBox="1">
            <a:spLocks/>
          </p:cNvSpPr>
          <p:nvPr/>
        </p:nvSpPr>
        <p:spPr>
          <a:xfrm>
            <a:off x="1221887" y="503854"/>
            <a:ext cx="5113105" cy="7210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noProof="0" dirty="0">
                <a:solidFill>
                  <a:schemeClr val="tx1"/>
                </a:solidFill>
              </a:rPr>
              <a:t>m-sternförmig / m-</a:t>
            </a:r>
            <a:r>
              <a:rPr lang="de-DE" noProof="0" dirty="0" err="1">
                <a:solidFill>
                  <a:schemeClr val="tx1"/>
                </a:solidFill>
              </a:rPr>
              <a:t>starshaped</a:t>
            </a:r>
            <a:endParaRPr lang="de-DE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B99910ED-B2B4-BBB2-49A1-59E894052C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1869" y="1407457"/>
                <a:ext cx="4871425" cy="21963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17938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17938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00200" indent="-17938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28800" indent="-18288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Char char="▪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78012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00000"/>
                  <a:buFont typeface="Arial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b="1" noProof="0" dirty="0"/>
                  <a:t>m-sternförmig</a:t>
                </a:r>
                <a:r>
                  <a:rPr lang="de-DE" noProof="0" dirty="0"/>
                  <a:t> bezüglich der Metrik </a:t>
                </a:r>
                <a14:m>
                  <m:oMath xmlns:m="http://schemas.openxmlformats.org/officeDocument/2006/math">
                    <m:r>
                      <a:rPr lang="de-DE" i="1" noProof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noProof="0" dirty="0"/>
                  <a:t>:</a:t>
                </a:r>
              </a:p>
              <a:p>
                <a:pPr marL="0" indent="0">
                  <a:buNone/>
                </a:pPr>
                <a:r>
                  <a:rPr lang="de-DE" noProof="0" dirty="0"/>
                  <a:t>Eine Menge </a:t>
                </a:r>
                <a:r>
                  <a:rPr lang="de-DE" i="1" noProof="0" dirty="0"/>
                  <a:t>M</a:t>
                </a:r>
                <a:r>
                  <a:rPr lang="de-DE" noProof="0" dirty="0"/>
                  <a:t> von Punkten heißt </a:t>
                </a:r>
                <a:r>
                  <a:rPr lang="de-DE" b="1" noProof="0" dirty="0"/>
                  <a:t>m-sternförmig</a:t>
                </a:r>
                <a:r>
                  <a:rPr lang="de-DE" noProof="0" dirty="0"/>
                  <a:t>, wenn es einen Punkt gibt, für den ein kürzester Pfad in der Metrik </a:t>
                </a:r>
                <a14:m>
                  <m:oMath xmlns:m="http://schemas.openxmlformats.org/officeDocument/2006/math">
                    <m:r>
                      <a:rPr lang="de-DE" i="1" noProof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noProof="0" dirty="0"/>
                  <a:t> zu einem beliebigen Punkt x ∈ </a:t>
                </a:r>
                <a:r>
                  <a:rPr lang="de-DE" i="1" noProof="0" dirty="0"/>
                  <a:t>M</a:t>
                </a:r>
                <a:r>
                  <a:rPr lang="de-DE" noProof="0" dirty="0"/>
                  <a:t> vollständig in </a:t>
                </a:r>
                <a:r>
                  <a:rPr lang="de-DE" i="1" noProof="0" dirty="0"/>
                  <a:t>M</a:t>
                </a:r>
                <a:r>
                  <a:rPr lang="de-DE" noProof="0" dirty="0"/>
                  <a:t> liegt.</a:t>
                </a: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B99910ED-B2B4-BBB2-49A1-59E894052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69" y="1407457"/>
                <a:ext cx="4871425" cy="2196355"/>
              </a:xfrm>
              <a:prstGeom prst="rect">
                <a:avLst/>
              </a:prstGeom>
              <a:blipFill>
                <a:blip r:embed="rId3"/>
                <a:stretch>
                  <a:fillRect l="-1252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 descr="A colorful background with dots and a red line&#10;&#10;AI-generated content may be incorrect.">
            <a:extLst>
              <a:ext uri="{FF2B5EF4-FFF2-40B4-BE49-F238E27FC236}">
                <a16:creationId xmlns:a16="http://schemas.microsoft.com/office/drawing/2014/main" id="{73CB79BA-26C8-2E00-B7C9-A44518557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992" y="1407457"/>
            <a:ext cx="5113105" cy="4338918"/>
          </a:xfrm>
          <a:prstGeom prst="rect">
            <a:avLst/>
          </a:prstGeom>
        </p:spPr>
      </p:pic>
      <p:pic>
        <p:nvPicPr>
          <p:cNvPr id="37" name="Picture 36" descr="A colorful background with many dots&#10;&#10;AI-generated content may be incorrect.">
            <a:extLst>
              <a:ext uri="{FF2B5EF4-FFF2-40B4-BE49-F238E27FC236}">
                <a16:creationId xmlns:a16="http://schemas.microsoft.com/office/drawing/2014/main" id="{BF012328-BB6A-D57D-9407-5D102733F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992" y="1407457"/>
            <a:ext cx="5113105" cy="4338918"/>
          </a:xfrm>
          <a:prstGeom prst="rect">
            <a:avLst/>
          </a:prstGeom>
        </p:spPr>
      </p:pic>
      <p:pic>
        <p:nvPicPr>
          <p:cNvPr id="39" name="Picture 38" descr="A colorful background with many different colored hexagons&#10;&#10;AI-generated content may be incorrect.">
            <a:extLst>
              <a:ext uri="{FF2B5EF4-FFF2-40B4-BE49-F238E27FC236}">
                <a16:creationId xmlns:a16="http://schemas.microsoft.com/office/drawing/2014/main" id="{2760FC66-CEE6-1B00-2797-6DF0648C5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992" y="1407457"/>
            <a:ext cx="5113105" cy="4338918"/>
          </a:xfrm>
          <a:prstGeom prst="rect">
            <a:avLst/>
          </a:prstGeom>
        </p:spPr>
      </p:pic>
      <p:pic>
        <p:nvPicPr>
          <p:cNvPr id="41" name="Picture 40" descr="A colorful background with a red line&#10;&#10;AI-generated content may be incorrect.">
            <a:extLst>
              <a:ext uri="{FF2B5EF4-FFF2-40B4-BE49-F238E27FC236}">
                <a16:creationId xmlns:a16="http://schemas.microsoft.com/office/drawing/2014/main" id="{574E2A53-43A8-6BCA-644B-D9B8C216C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992" y="1407457"/>
            <a:ext cx="5113105" cy="4338918"/>
          </a:xfrm>
          <a:prstGeom prst="rect">
            <a:avLst/>
          </a:prstGeom>
        </p:spPr>
      </p:pic>
      <p:pic>
        <p:nvPicPr>
          <p:cNvPr id="43" name="Picture 42" descr="A colorful background with dots and a red line&#10;&#10;AI-generated content may be incorrect.">
            <a:extLst>
              <a:ext uri="{FF2B5EF4-FFF2-40B4-BE49-F238E27FC236}">
                <a16:creationId xmlns:a16="http://schemas.microsoft.com/office/drawing/2014/main" id="{72472959-538B-492B-81AF-1C4D36962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4992" y="1407457"/>
            <a:ext cx="5113105" cy="4338918"/>
          </a:xfrm>
          <a:prstGeom prst="rect">
            <a:avLst/>
          </a:prstGeom>
        </p:spPr>
      </p:pic>
      <p:pic>
        <p:nvPicPr>
          <p:cNvPr id="45" name="Picture 44" descr="A colorful wall with a red clock&#10;&#10;AI-generated content may be incorrect.">
            <a:extLst>
              <a:ext uri="{FF2B5EF4-FFF2-40B4-BE49-F238E27FC236}">
                <a16:creationId xmlns:a16="http://schemas.microsoft.com/office/drawing/2014/main" id="{E96675CF-BCA3-2EFB-8138-CB35614CDD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4992" y="1407457"/>
            <a:ext cx="5113105" cy="4338918"/>
          </a:xfrm>
          <a:prstGeom prst="rect">
            <a:avLst/>
          </a:prstGeom>
        </p:spPr>
      </p:pic>
      <p:pic>
        <p:nvPicPr>
          <p:cNvPr id="47" name="Picture 46" descr="A colorful wall with a red pencil in the middle&#10;&#10;AI-generated content may be incorrect.">
            <a:extLst>
              <a:ext uri="{FF2B5EF4-FFF2-40B4-BE49-F238E27FC236}">
                <a16:creationId xmlns:a16="http://schemas.microsoft.com/office/drawing/2014/main" id="{6B2120E1-19E2-CA25-4E35-956A048E9D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4992" y="1407457"/>
            <a:ext cx="5113105" cy="4338918"/>
          </a:xfrm>
          <a:prstGeom prst="rect">
            <a:avLst/>
          </a:prstGeom>
        </p:spPr>
      </p:pic>
      <p:pic>
        <p:nvPicPr>
          <p:cNvPr id="49" name="Picture 48" descr="A colorful map with red point&#10;&#10;AI-generated content may be incorrect.">
            <a:extLst>
              <a:ext uri="{FF2B5EF4-FFF2-40B4-BE49-F238E27FC236}">
                <a16:creationId xmlns:a16="http://schemas.microsoft.com/office/drawing/2014/main" id="{78F39E9E-BF6D-419D-C733-41C272D4A8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4992" y="1407457"/>
            <a:ext cx="5113105" cy="4338918"/>
          </a:xfrm>
          <a:prstGeom prst="rect">
            <a:avLst/>
          </a:prstGeom>
        </p:spPr>
      </p:pic>
      <p:pic>
        <p:nvPicPr>
          <p:cNvPr id="51" name="Picture 50" descr="A colorful map with red marker&#10;&#10;AI-generated content may be incorrect.">
            <a:extLst>
              <a:ext uri="{FF2B5EF4-FFF2-40B4-BE49-F238E27FC236}">
                <a16:creationId xmlns:a16="http://schemas.microsoft.com/office/drawing/2014/main" id="{D4FB9DFA-6AD0-56BD-7714-30B17D237E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4992" y="1407457"/>
            <a:ext cx="5113105" cy="4338918"/>
          </a:xfrm>
          <a:prstGeom prst="rect">
            <a:avLst/>
          </a:prstGeom>
        </p:spPr>
      </p:pic>
      <p:pic>
        <p:nvPicPr>
          <p:cNvPr id="53" name="Picture 52" descr="A colorful background with many different colored shapes&#10;&#10;AI-generated content may be incorrect.">
            <a:extLst>
              <a:ext uri="{FF2B5EF4-FFF2-40B4-BE49-F238E27FC236}">
                <a16:creationId xmlns:a16="http://schemas.microsoft.com/office/drawing/2014/main" id="{0B88A4EE-C6FA-095D-AAEF-6AED987AAA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4992" y="1407457"/>
            <a:ext cx="5113105" cy="4338918"/>
          </a:xfrm>
          <a:prstGeom prst="rect">
            <a:avLst/>
          </a:prstGeom>
        </p:spPr>
      </p:pic>
      <p:pic>
        <p:nvPicPr>
          <p:cNvPr id="55" name="Picture 54" descr="A colorful background with many different colored shapes&#10;&#10;AI-generated content may be incorrect.">
            <a:extLst>
              <a:ext uri="{FF2B5EF4-FFF2-40B4-BE49-F238E27FC236}">
                <a16:creationId xmlns:a16="http://schemas.microsoft.com/office/drawing/2014/main" id="{6E6F0FD1-C3C5-8110-8F8D-4874A48D6B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4992" y="1407457"/>
            <a:ext cx="5113105" cy="4338918"/>
          </a:xfrm>
          <a:prstGeom prst="rect">
            <a:avLst/>
          </a:prstGeom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E225D8C6-51E3-E9D6-1AD1-C5E84E1A2F84}"/>
              </a:ext>
            </a:extLst>
          </p:cNvPr>
          <p:cNvSpPr txBox="1">
            <a:spLocks/>
          </p:cNvSpPr>
          <p:nvPr/>
        </p:nvSpPr>
        <p:spPr>
          <a:xfrm>
            <a:off x="641868" y="4093324"/>
            <a:ext cx="4871425" cy="21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noProof="0" dirty="0"/>
              <a:t>Dehne, F., Klein, R. “The </a:t>
            </a:r>
            <a:r>
              <a:rPr lang="de-DE" noProof="0" dirty="0" err="1"/>
              <a:t>big</a:t>
            </a:r>
            <a:r>
              <a:rPr lang="de-DE" noProof="0" dirty="0"/>
              <a:t> </a:t>
            </a:r>
            <a:r>
              <a:rPr lang="de-DE" noProof="0" dirty="0" err="1"/>
              <a:t>sweep</a:t>
            </a:r>
            <a:r>
              <a:rPr lang="de-DE" noProof="0" dirty="0"/>
              <a:t>”: On </a:t>
            </a:r>
            <a:r>
              <a:rPr lang="de-DE" noProof="0" dirty="0" err="1"/>
              <a:t>the</a:t>
            </a:r>
            <a:r>
              <a:rPr lang="de-DE" noProof="0" dirty="0"/>
              <a:t> power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wavefront</a:t>
            </a:r>
            <a:r>
              <a:rPr lang="de-DE" noProof="0" dirty="0"/>
              <a:t> </a:t>
            </a:r>
            <a:r>
              <a:rPr lang="de-DE" noProof="0" dirty="0" err="1"/>
              <a:t>approach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Voronoi</a:t>
            </a:r>
            <a:r>
              <a:rPr lang="de-DE" noProof="0" dirty="0"/>
              <a:t> </a:t>
            </a:r>
            <a:r>
              <a:rPr lang="de-DE" noProof="0" dirty="0" err="1"/>
              <a:t>diagrams</a:t>
            </a:r>
            <a:r>
              <a:rPr lang="de-DE" noProof="0" dirty="0"/>
              <a:t>. </a:t>
            </a:r>
            <a:r>
              <a:rPr lang="de-DE" noProof="0" dirty="0" err="1"/>
              <a:t>Algorithmica</a:t>
            </a:r>
            <a:r>
              <a:rPr lang="de-DE" noProof="0" dirty="0"/>
              <a:t> 17, 19-32 (1997). </a:t>
            </a:r>
          </a:p>
        </p:txBody>
      </p:sp>
    </p:spTree>
    <p:extLst>
      <p:ext uri="{BB962C8B-B14F-4D97-AF65-F5344CB8AC3E}">
        <p14:creationId xmlns:p14="http://schemas.microsoft.com/office/powerpoint/2010/main" val="24570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1F32B-6474-D768-C9DA-75F1EC0FD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ED919-1892-0593-8A8F-B4D01048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Future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D39E9-2A88-6F64-622F-C84813578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81202"/>
            <a:ext cx="6683188" cy="2581834"/>
          </a:xfrm>
        </p:spPr>
        <p:txBody>
          <a:bodyPr/>
          <a:lstStyle/>
          <a:p>
            <a:r>
              <a:rPr lang="de-DE" sz="2400" noProof="0" dirty="0"/>
              <a:t>In 2D: </a:t>
            </a:r>
            <a:r>
              <a:rPr lang="de-DE" sz="2400" noProof="0" dirty="0" err="1"/>
              <a:t>Wavefront</a:t>
            </a:r>
            <a:r>
              <a:rPr lang="de-DE" sz="2400" noProof="0" dirty="0"/>
              <a:t> Algorithmus</a:t>
            </a:r>
          </a:p>
          <a:p>
            <a:r>
              <a:rPr lang="de-DE" sz="2400" dirty="0"/>
              <a:t>In 3D: Volume Rendering mit Ray Marching</a:t>
            </a:r>
            <a:endParaRPr lang="de-DE" sz="2400" noProof="0" dirty="0"/>
          </a:p>
          <a:p>
            <a:r>
              <a:rPr lang="de-DE" sz="2400" noProof="0" dirty="0"/>
              <a:t>Andere </a:t>
            </a:r>
            <a:r>
              <a:rPr lang="en-US" sz="2400" dirty="0"/>
              <a:t>nicht-</a:t>
            </a:r>
            <a:r>
              <a:rPr lang="en-US" sz="2400" dirty="0" err="1"/>
              <a:t>euklidische</a:t>
            </a:r>
            <a:r>
              <a:rPr lang="en-US" sz="2400" dirty="0"/>
              <a:t> </a:t>
            </a:r>
            <a:r>
              <a:rPr lang="de-DE" sz="2400" noProof="0" dirty="0"/>
              <a:t>Metriken?</a:t>
            </a:r>
            <a:endParaRPr lang="de-DE" sz="2200" noProof="0" dirty="0"/>
          </a:p>
          <a:p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DA413-5915-2365-918C-03FCDD2D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42</a:t>
            </a:fld>
            <a:endParaRPr lang="de-DE" noProof="0" dirty="0"/>
          </a:p>
        </p:txBody>
      </p:sp>
      <p:pic>
        <p:nvPicPr>
          <p:cNvPr id="6" name="Picture 5" descr="A colorful sphere with arrows&#10;&#10;AI-generated content may be incorrect.">
            <a:extLst>
              <a:ext uri="{FF2B5EF4-FFF2-40B4-BE49-F238E27FC236}">
                <a16:creationId xmlns:a16="http://schemas.microsoft.com/office/drawing/2014/main" id="{B9490615-D8B9-C1E5-B7B6-CD6BCFF71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83" y="1981202"/>
            <a:ext cx="3841610" cy="30632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CE4F7-11EC-AC09-8E78-239426ADB3C3}"/>
              </a:ext>
            </a:extLst>
          </p:cNvPr>
          <p:cNvSpPr txBox="1"/>
          <p:nvPr/>
        </p:nvSpPr>
        <p:spPr>
          <a:xfrm>
            <a:off x="702644" y="6289679"/>
            <a:ext cx="6939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 https://www.lix.polytechnique.fr/~nielsen/GPUQuantumVoronoiDiagrams-draft.pdf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203E0-0E60-51EE-69B0-AD3D3AA35EF4}"/>
              </a:ext>
            </a:extLst>
          </p:cNvPr>
          <p:cNvSpPr txBox="1"/>
          <p:nvPr/>
        </p:nvSpPr>
        <p:spPr>
          <a:xfrm>
            <a:off x="11027601" y="579120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D0FF1-F8A8-D9AE-402C-372DE2184BE6}"/>
              </a:ext>
            </a:extLst>
          </p:cNvPr>
          <p:cNvSpPr txBox="1"/>
          <p:nvPr/>
        </p:nvSpPr>
        <p:spPr>
          <a:xfrm>
            <a:off x="8697478" y="5111073"/>
            <a:ext cx="265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Volume Rendering</a:t>
            </a:r>
          </a:p>
        </p:txBody>
      </p:sp>
    </p:spTree>
    <p:extLst>
      <p:ext uri="{BB962C8B-B14F-4D97-AF65-F5344CB8AC3E}">
        <p14:creationId xmlns:p14="http://schemas.microsoft.com/office/powerpoint/2010/main" val="17156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C55C8-FF0E-41FE-69D5-C8E712B3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A321-0DA3-5831-404B-33626988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Zusammenfassung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91346-4983-196C-17F6-0F4BDAC4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99" y="1981201"/>
            <a:ext cx="10627659" cy="3809999"/>
          </a:xfrm>
        </p:spPr>
        <p:txBody>
          <a:bodyPr/>
          <a:lstStyle/>
          <a:p>
            <a:r>
              <a:rPr lang="en-US" sz="2400" dirty="0" err="1"/>
              <a:t>Direkte</a:t>
            </a:r>
            <a:r>
              <a:rPr lang="en-US" sz="2400" dirty="0"/>
              <a:t> </a:t>
            </a:r>
            <a:r>
              <a:rPr lang="en-US" sz="2400" dirty="0" err="1"/>
              <a:t>Visualisierung</a:t>
            </a:r>
            <a:r>
              <a:rPr lang="en-US" sz="2400" dirty="0"/>
              <a:t> </a:t>
            </a:r>
            <a:r>
              <a:rPr lang="en-US" sz="2400" dirty="0" err="1"/>
              <a:t>statt</a:t>
            </a:r>
            <a:r>
              <a:rPr lang="en-US" sz="2400" dirty="0"/>
              <a:t> </a:t>
            </a:r>
            <a:r>
              <a:rPr lang="en-US" sz="2400" dirty="0" err="1"/>
              <a:t>expliziter</a:t>
            </a:r>
            <a:r>
              <a:rPr lang="en-US" sz="2400" dirty="0"/>
              <a:t> </a:t>
            </a:r>
            <a:r>
              <a:rPr lang="en-US" sz="2400" dirty="0" err="1"/>
              <a:t>Berechnung</a:t>
            </a:r>
            <a:r>
              <a:rPr lang="de-DE" sz="2400" noProof="0" dirty="0"/>
              <a:t> </a:t>
            </a:r>
          </a:p>
          <a:p>
            <a:r>
              <a:rPr lang="en-US" sz="2400" dirty="0"/>
              <a:t>GPU </a:t>
            </a:r>
            <a:r>
              <a:rPr lang="en-US" sz="2400" dirty="0" err="1"/>
              <a:t>statt</a:t>
            </a:r>
            <a:r>
              <a:rPr lang="en-US" sz="2400" dirty="0"/>
              <a:t> </a:t>
            </a:r>
            <a:r>
              <a:rPr lang="en-US" sz="2400" dirty="0" err="1"/>
              <a:t>spezieller</a:t>
            </a:r>
            <a:r>
              <a:rPr lang="en-US" sz="2400" dirty="0"/>
              <a:t> </a:t>
            </a:r>
            <a:r>
              <a:rPr lang="en-US" sz="2400" dirty="0" err="1"/>
              <a:t>Algorithmen</a:t>
            </a:r>
            <a:endParaRPr lang="en-US" sz="2400" dirty="0"/>
          </a:p>
          <a:p>
            <a:r>
              <a:rPr lang="en-US" sz="2400" dirty="0"/>
              <a:t>Shader </a:t>
            </a:r>
            <a:r>
              <a:rPr lang="en-US" sz="2400" dirty="0" err="1"/>
              <a:t>liefert</a:t>
            </a:r>
            <a:r>
              <a:rPr lang="en-US" sz="2400" dirty="0"/>
              <a:t> </a:t>
            </a:r>
            <a:r>
              <a:rPr lang="en-US" sz="2400" dirty="0" err="1"/>
              <a:t>direktes</a:t>
            </a:r>
            <a:r>
              <a:rPr lang="en-US" sz="2400" dirty="0"/>
              <a:t> Feedback</a:t>
            </a:r>
            <a:r>
              <a:rPr lang="de-DE" sz="2400" dirty="0"/>
              <a:t>: z.B. Punkte verschieben, Kugel rotieren</a:t>
            </a:r>
          </a:p>
          <a:p>
            <a:r>
              <a:rPr lang="de-DE" sz="2400" dirty="0"/>
              <a:t>3D braucht Interaktion, nicht nur Abbildungen</a:t>
            </a:r>
            <a:endParaRPr lang="en-US" sz="2400" dirty="0"/>
          </a:p>
          <a:p>
            <a:r>
              <a:rPr lang="en-US" sz="2400" dirty="0" err="1"/>
              <a:t>Transparenz</a:t>
            </a:r>
            <a:r>
              <a:rPr lang="en-US" sz="2400" dirty="0"/>
              <a:t> </a:t>
            </a:r>
            <a:r>
              <a:rPr lang="en-US" sz="2400" dirty="0" err="1"/>
              <a:t>bleibt</a:t>
            </a:r>
            <a:r>
              <a:rPr lang="en-US" sz="2400" dirty="0"/>
              <a:t> </a:t>
            </a:r>
            <a:r>
              <a:rPr lang="en-US" sz="2400" dirty="0" err="1"/>
              <a:t>schwierig</a:t>
            </a:r>
            <a:endParaRPr lang="de-DE" sz="2400" noProof="0" dirty="0"/>
          </a:p>
          <a:p>
            <a:pPr marL="0" indent="0">
              <a:buNone/>
            </a:pPr>
            <a:endParaRPr lang="de-DE" sz="2200" noProof="0" dirty="0"/>
          </a:p>
          <a:p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BEBA2-6962-8AE3-515B-866E0BBC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43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691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64C225-E36A-A97D-ECF0-040265F0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CBEC-4048-63D3-CFEC-7C368F3EA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2909047" cy="721098"/>
          </a:xfrm>
        </p:spPr>
        <p:txBody>
          <a:bodyPr>
            <a:noAutofit/>
          </a:bodyPr>
          <a:lstStyle/>
          <a:p>
            <a:r>
              <a:rPr lang="de-DE" sz="4800" noProof="0" dirty="0">
                <a:solidFill>
                  <a:schemeClr val="tx1"/>
                </a:solidFill>
              </a:rPr>
              <a:t>Fragen?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28C95-720F-EB81-EEBB-381841A74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44</a:t>
            </a:fld>
            <a:endParaRPr lang="de-DE" noProof="0" dirty="0"/>
          </a:p>
        </p:txBody>
      </p:sp>
      <p:pic>
        <p:nvPicPr>
          <p:cNvPr id="6" name="Picture 5" descr="A circular red and green circular object with a gold star&#10;&#10;AI-generated content may be incorrect.">
            <a:extLst>
              <a:ext uri="{FF2B5EF4-FFF2-40B4-BE49-F238E27FC236}">
                <a16:creationId xmlns:a16="http://schemas.microsoft.com/office/drawing/2014/main" id="{6069DD04-6264-CE51-7D34-24A43F87E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673" y="1442888"/>
            <a:ext cx="4057330" cy="4048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B0606-6ADA-BA9E-A3CC-18C78A89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8617" y="1550894"/>
            <a:ext cx="2495164" cy="2512167"/>
          </a:xfrm>
          <a:prstGeom prst="rect">
            <a:avLst/>
          </a:prstGeom>
        </p:spPr>
      </p:pic>
      <p:pic>
        <p:nvPicPr>
          <p:cNvPr id="9" name="Picture 8" descr="A diagram of a circle&#10;&#10;AI-generated content may be incorrect.">
            <a:extLst>
              <a:ext uri="{FF2B5EF4-FFF2-40B4-BE49-F238E27FC236}">
                <a16:creationId xmlns:a16="http://schemas.microsoft.com/office/drawing/2014/main" id="{1A1B8C67-566A-45BE-1AA0-8A27DC6C3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970" y="3945279"/>
            <a:ext cx="2185418" cy="2723653"/>
          </a:xfrm>
          <a:prstGeom prst="rect">
            <a:avLst/>
          </a:prstGeom>
        </p:spPr>
      </p:pic>
      <p:pic>
        <p:nvPicPr>
          <p:cNvPr id="10" name="Picture 9" descr="A colorful object with small balls&#10;&#10;AI-generated content may be incorrect.">
            <a:extLst>
              <a:ext uri="{FF2B5EF4-FFF2-40B4-BE49-F238E27FC236}">
                <a16:creationId xmlns:a16="http://schemas.microsoft.com/office/drawing/2014/main" id="{666DF10F-26D4-A595-3216-FEA4CD59E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088" y="1052429"/>
            <a:ext cx="3400849" cy="372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1EDC6-726F-C68E-6BF2-42EDFB361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12C8-30B0-ABB2-0286-490F452B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Literatur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8AE33-E3D0-1B52-AABF-5C1A4F4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/>
              <a:t>Rolf Klein (1988).</a:t>
            </a:r>
            <a:br>
              <a:rPr lang="de-DE" noProof="0" dirty="0"/>
            </a:br>
            <a:r>
              <a:rPr lang="de-DE" i="1" noProof="0" dirty="0" err="1"/>
              <a:t>Voronoi</a:t>
            </a:r>
            <a:r>
              <a:rPr lang="de-DE" i="1" noProof="0" dirty="0"/>
              <a:t> </a:t>
            </a:r>
            <a:r>
              <a:rPr lang="de-DE" i="1" noProof="0" dirty="0" err="1"/>
              <a:t>Diagrams</a:t>
            </a:r>
            <a:r>
              <a:rPr lang="de-DE" i="1" noProof="0" dirty="0"/>
              <a:t> in </a:t>
            </a:r>
            <a:r>
              <a:rPr lang="de-DE" i="1" noProof="0" dirty="0" err="1"/>
              <a:t>the</a:t>
            </a:r>
            <a:r>
              <a:rPr lang="de-DE" i="1" noProof="0" dirty="0"/>
              <a:t> Moscow </a:t>
            </a:r>
            <a:r>
              <a:rPr lang="de-DE" i="1" noProof="0" dirty="0" err="1"/>
              <a:t>Metric</a:t>
            </a:r>
            <a:r>
              <a:rPr lang="de-DE" i="1" noProof="0" dirty="0"/>
              <a:t>.</a:t>
            </a:r>
            <a:br>
              <a:rPr lang="de-DE" i="1" noProof="0" dirty="0"/>
            </a:br>
            <a:r>
              <a:rPr lang="de-DE" noProof="0" dirty="0"/>
              <a:t>Graph-</a:t>
            </a:r>
            <a:r>
              <a:rPr lang="de-DE" noProof="0" dirty="0" err="1"/>
              <a:t>Theoretic</a:t>
            </a:r>
            <a:r>
              <a:rPr lang="de-DE" noProof="0" dirty="0"/>
              <a:t> </a:t>
            </a:r>
            <a:r>
              <a:rPr lang="de-DE" noProof="0" dirty="0" err="1"/>
              <a:t>Concepts</a:t>
            </a:r>
            <a:r>
              <a:rPr lang="de-DE" noProof="0" dirty="0"/>
              <a:t> in Computer Science. WG 1988.</a:t>
            </a:r>
            <a:endParaRPr lang="de-DE" i="1" noProof="0" dirty="0"/>
          </a:p>
          <a:p>
            <a:r>
              <a:rPr lang="de-DE" noProof="0" dirty="0" err="1"/>
              <a:t>Atsuyuki</a:t>
            </a:r>
            <a:r>
              <a:rPr lang="de-DE" noProof="0" dirty="0"/>
              <a:t> </a:t>
            </a:r>
            <a:r>
              <a:rPr lang="de-DE" noProof="0" dirty="0" err="1"/>
              <a:t>Okabe</a:t>
            </a:r>
            <a:r>
              <a:rPr lang="de-DE" noProof="0" dirty="0"/>
              <a:t>, Barry N. Boots, </a:t>
            </a:r>
            <a:r>
              <a:rPr lang="de-DE" noProof="0" dirty="0" err="1"/>
              <a:t>Kokichi</a:t>
            </a:r>
            <a:r>
              <a:rPr lang="de-DE" noProof="0" dirty="0"/>
              <a:t> Sugihara (1992).</a:t>
            </a:r>
            <a:br>
              <a:rPr lang="de-DE" noProof="0" dirty="0"/>
            </a:br>
            <a:r>
              <a:rPr lang="de-DE" i="1" noProof="0" dirty="0" err="1"/>
              <a:t>Spatial</a:t>
            </a:r>
            <a:r>
              <a:rPr lang="de-DE" i="1" noProof="0" dirty="0"/>
              <a:t> </a:t>
            </a:r>
            <a:r>
              <a:rPr lang="de-DE" i="1" noProof="0" dirty="0" err="1"/>
              <a:t>Tessellations</a:t>
            </a:r>
            <a:r>
              <a:rPr lang="de-DE" i="1" noProof="0" dirty="0"/>
              <a:t>: </a:t>
            </a:r>
            <a:r>
              <a:rPr lang="de-DE" i="1" noProof="0" dirty="0" err="1"/>
              <a:t>Concepts</a:t>
            </a:r>
            <a:r>
              <a:rPr lang="de-DE" i="1" noProof="0" dirty="0"/>
              <a:t> and </a:t>
            </a:r>
            <a:r>
              <a:rPr lang="de-DE" i="1" noProof="0" dirty="0" err="1"/>
              <a:t>Applications</a:t>
            </a:r>
            <a:r>
              <a:rPr lang="de-DE" i="1" noProof="0" dirty="0"/>
              <a:t> </a:t>
            </a:r>
            <a:r>
              <a:rPr lang="de-DE" i="1" noProof="0" dirty="0" err="1"/>
              <a:t>of</a:t>
            </a:r>
            <a:r>
              <a:rPr lang="de-DE" i="1" noProof="0" dirty="0"/>
              <a:t> </a:t>
            </a:r>
            <a:r>
              <a:rPr lang="de-DE" i="1" noProof="0" dirty="0" err="1"/>
              <a:t>Voronoi</a:t>
            </a:r>
            <a:r>
              <a:rPr lang="de-DE" i="1" noProof="0" dirty="0"/>
              <a:t> </a:t>
            </a:r>
            <a:r>
              <a:rPr lang="de-DE" i="1" noProof="0" dirty="0" err="1"/>
              <a:t>Diagrams</a:t>
            </a:r>
            <a:r>
              <a:rPr lang="de-DE" i="1" noProof="0" dirty="0"/>
              <a:t>.</a:t>
            </a:r>
            <a:br>
              <a:rPr lang="de-DE" noProof="0" dirty="0"/>
            </a:br>
            <a:r>
              <a:rPr lang="de-DE" noProof="0" dirty="0"/>
              <a:t>John Wiley &amp; </a:t>
            </a:r>
            <a:r>
              <a:rPr lang="de-DE" noProof="0" dirty="0" err="1"/>
              <a:t>Sons</a:t>
            </a:r>
            <a:r>
              <a:rPr lang="de-DE" noProof="0" dirty="0"/>
              <a:t>.</a:t>
            </a:r>
          </a:p>
          <a:p>
            <a:r>
              <a:rPr lang="de-DE" noProof="0" dirty="0"/>
              <a:t>Steven Fortune (1986).</a:t>
            </a:r>
            <a:br>
              <a:rPr lang="de-DE" noProof="0" dirty="0"/>
            </a:br>
            <a:r>
              <a:rPr lang="de-DE" i="1" noProof="0" dirty="0"/>
              <a:t>A </a:t>
            </a:r>
            <a:r>
              <a:rPr lang="de-DE" i="1" noProof="0" dirty="0" err="1"/>
              <a:t>Sweepline</a:t>
            </a:r>
            <a:r>
              <a:rPr lang="de-DE" i="1" noProof="0" dirty="0"/>
              <a:t> </a:t>
            </a:r>
            <a:r>
              <a:rPr lang="de-DE" i="1" noProof="0" dirty="0" err="1"/>
              <a:t>Algorithm</a:t>
            </a:r>
            <a:r>
              <a:rPr lang="de-DE" i="1" noProof="0" dirty="0"/>
              <a:t> </a:t>
            </a:r>
            <a:r>
              <a:rPr lang="de-DE" i="1" noProof="0" dirty="0" err="1"/>
              <a:t>for</a:t>
            </a:r>
            <a:r>
              <a:rPr lang="de-DE" i="1" noProof="0" dirty="0"/>
              <a:t> </a:t>
            </a:r>
            <a:r>
              <a:rPr lang="de-DE" i="1" noProof="0" dirty="0" err="1"/>
              <a:t>Voronoi</a:t>
            </a:r>
            <a:r>
              <a:rPr lang="de-DE" i="1" noProof="0" dirty="0"/>
              <a:t> </a:t>
            </a:r>
            <a:r>
              <a:rPr lang="de-DE" i="1" noProof="0" dirty="0" err="1"/>
              <a:t>diagrams</a:t>
            </a:r>
            <a:r>
              <a:rPr lang="de-DE" i="1" noProof="0" dirty="0"/>
              <a:t>.</a:t>
            </a:r>
            <a:br>
              <a:rPr lang="de-DE" noProof="0" dirty="0"/>
            </a:br>
            <a:r>
              <a:rPr lang="de-DE" noProof="0" dirty="0"/>
              <a:t>Proceedings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Second Annual Symposium on Computational Geometry.</a:t>
            </a:r>
          </a:p>
          <a:p>
            <a:endParaRPr lang="de-DE" noProof="0" dirty="0"/>
          </a:p>
          <a:p>
            <a:endParaRPr lang="de-DE" sz="2400" noProof="0" dirty="0"/>
          </a:p>
          <a:p>
            <a:endParaRPr lang="de-DE" sz="2400" noProof="0" dirty="0"/>
          </a:p>
          <a:p>
            <a:endParaRPr lang="de-DE" sz="2400" noProof="0" dirty="0"/>
          </a:p>
          <a:p>
            <a:pPr marL="0" indent="0">
              <a:buNone/>
            </a:pPr>
            <a:endParaRPr lang="de-DE" sz="2200" noProof="0" dirty="0"/>
          </a:p>
          <a:p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45F7A-12DB-130F-049E-75859096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45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067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1D609-1738-8E7D-ACCF-D55FBFF60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1D4B8-2784-3D0D-FAC1-CD10AC08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 err="1">
                <a:solidFill>
                  <a:schemeClr val="tx1"/>
                </a:solidFill>
              </a:rPr>
              <a:t>Fortune‘s</a:t>
            </a:r>
            <a:r>
              <a:rPr lang="de-DE" noProof="0" dirty="0">
                <a:solidFill>
                  <a:schemeClr val="tx1"/>
                </a:solidFill>
              </a:rPr>
              <a:t> </a:t>
            </a:r>
            <a:r>
              <a:rPr lang="de-DE" noProof="0" dirty="0" err="1">
                <a:solidFill>
                  <a:schemeClr val="tx1"/>
                </a:solidFill>
              </a:rPr>
              <a:t>Algorithm</a:t>
            </a:r>
            <a:r>
              <a:rPr lang="de-DE" dirty="0">
                <a:solidFill>
                  <a:schemeClr val="tx1"/>
                </a:solidFill>
              </a:rPr>
              <a:t> „</a:t>
            </a:r>
            <a:r>
              <a:rPr lang="de-DE" dirty="0" err="1">
                <a:solidFill>
                  <a:schemeClr val="tx1"/>
                </a:solidFill>
              </a:rPr>
              <a:t>Wavefront</a:t>
            </a:r>
            <a:r>
              <a:rPr lang="de-DE" dirty="0">
                <a:solidFill>
                  <a:schemeClr val="tx1"/>
                </a:solidFill>
              </a:rPr>
              <a:t>“  „Beachline“</a:t>
            </a:r>
            <a:endParaRPr lang="de-DE" noProof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DEAD1-9B83-41EE-3F1E-BD3B21090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46</a:t>
            </a:fld>
            <a:endParaRPr lang="de-DE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A50CE1-01FF-29C5-90E7-ACCA85510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52" y="1476646"/>
            <a:ext cx="5466361" cy="43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D9AF64-0C6B-2E19-D13F-0DF4668C8BB8}"/>
              </a:ext>
            </a:extLst>
          </p:cNvPr>
          <p:cNvSpPr txBox="1"/>
          <p:nvPr/>
        </p:nvSpPr>
        <p:spPr>
          <a:xfrm>
            <a:off x="702644" y="6289679"/>
            <a:ext cx="6939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https://commons.wikimedia.org/wiki/File:Fortunes-algorithm-slowed.gif</a:t>
            </a:r>
            <a:endParaRPr lang="de-DE" sz="10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21C066-975F-29EB-A77A-4B3DD4D3B80A}"/>
              </a:ext>
            </a:extLst>
          </p:cNvPr>
          <p:cNvSpPr txBox="1"/>
          <p:nvPr/>
        </p:nvSpPr>
        <p:spPr>
          <a:xfrm>
            <a:off x="9259186" y="5584334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8008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7774-9CC0-D63C-79FD-0F59D0C8E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4D85C-52E1-52DA-908B-2E08ACC07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319342"/>
            <a:ext cx="4630554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www.shadertoy.com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F511A-90F6-A22D-D255-B365DA23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47</a:t>
            </a:fld>
            <a:endParaRPr lang="de-DE" noProof="0" dirty="0"/>
          </a:p>
        </p:txBody>
      </p:sp>
      <p:pic>
        <p:nvPicPr>
          <p:cNvPr id="6" name="Picture 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42224C6-11E1-229E-7B16-BDB1BB4847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20"/>
          <a:stretch>
            <a:fillRect/>
          </a:stretch>
        </p:blipFill>
        <p:spPr>
          <a:xfrm>
            <a:off x="1416417" y="345885"/>
            <a:ext cx="9359165" cy="49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DFBD01-ABD0-848A-5765-C141A3690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5254-4096-976F-3F87-F9C0CE8F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243" y="43797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Karlsruhe Metrik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E92CDB-6682-1340-BAFA-660EF4F43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33423" y="790046"/>
            <a:ext cx="8818598" cy="52779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03B0B-EFA6-352A-5D17-98EC749A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8443" y="6289679"/>
            <a:ext cx="918882" cy="222436"/>
          </a:xfrm>
        </p:spPr>
        <p:txBody>
          <a:bodyPr/>
          <a:lstStyle/>
          <a:p>
            <a:fld id="{E31375A4-56A4-47D6-9801-1991572033F7}" type="slidenum">
              <a:rPr lang="de-DE" noProof="0" smtClean="0"/>
              <a:t>5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4687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7B7D67-467E-9F23-FE8C-F6EE20319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D819-A225-5693-E720-25CA3A67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243" y="43797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Karlsruhe Metrik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7143D89-CE47-138A-CB3A-B5D564E63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33423" y="790046"/>
            <a:ext cx="8818598" cy="52779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36DF8-FF8A-AEBD-455B-F760D895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8443" y="6289679"/>
            <a:ext cx="918882" cy="222436"/>
          </a:xfrm>
        </p:spPr>
        <p:txBody>
          <a:bodyPr/>
          <a:lstStyle/>
          <a:p>
            <a:fld id="{E31375A4-56A4-47D6-9801-1991572033F7}" type="slidenum">
              <a:rPr lang="de-DE" noProof="0" smtClean="0"/>
              <a:t>6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851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76532-9D2C-94F6-A837-4C2E50D35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8234-6F24-26E5-074B-E3576466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 err="1">
                <a:solidFill>
                  <a:schemeClr val="tx1"/>
                </a:solidFill>
              </a:rPr>
              <a:t>Related</a:t>
            </a:r>
            <a:r>
              <a:rPr lang="de-DE" noProof="0" dirty="0">
                <a:solidFill>
                  <a:schemeClr val="tx1"/>
                </a:solidFill>
              </a:rPr>
              <a:t>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D0E9-D79D-170A-DE27-EFD58BD54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noProof="0" dirty="0" err="1"/>
              <a:t>Voronoi</a:t>
            </a:r>
            <a:r>
              <a:rPr lang="de-DE" sz="2400" noProof="0" dirty="0"/>
              <a:t> Diagramme für die euklidische Metrik sind ausführlich untersucht</a:t>
            </a:r>
          </a:p>
          <a:p>
            <a:r>
              <a:rPr lang="de-DE" sz="2400" noProof="0" dirty="0"/>
              <a:t>Im 3D Raum liegt der Fokus auf Berechnung und Anwendung</a:t>
            </a:r>
          </a:p>
          <a:p>
            <a:r>
              <a:rPr lang="de-DE" sz="2400" noProof="0" dirty="0"/>
              <a:t>Keine etablierte </a:t>
            </a:r>
            <a:r>
              <a:rPr lang="en-US" sz="2400" dirty="0" err="1"/>
              <a:t>Standardvisualisierung</a:t>
            </a:r>
            <a:r>
              <a:rPr lang="de-DE" sz="2400" noProof="0" dirty="0"/>
              <a:t> in 3D</a:t>
            </a:r>
          </a:p>
          <a:p>
            <a:r>
              <a:rPr lang="de-DE" sz="2400" dirty="0"/>
              <a:t>Visualisierung in 3D von nicht-euklidischen Metriken ist kaum untersucht</a:t>
            </a:r>
          </a:p>
          <a:p>
            <a:endParaRPr lang="de-DE" sz="24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DF9A7-F1E5-D05B-BEC7-52E127FB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7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128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29B72-73EC-0E8A-1FB4-0442761E2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48F9-E14D-F2C7-9DA8-1581E4896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 err="1">
                <a:solidFill>
                  <a:schemeClr val="tx1"/>
                </a:solidFill>
              </a:rPr>
              <a:t>Related</a:t>
            </a:r>
            <a:r>
              <a:rPr lang="de-DE" noProof="0" dirty="0">
                <a:solidFill>
                  <a:schemeClr val="tx1"/>
                </a:solidFill>
              </a:rPr>
              <a:t>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6C8BF-EF77-B106-B3D4-E57607A55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981201"/>
            <a:ext cx="4714198" cy="3809999"/>
          </a:xfrm>
        </p:spPr>
        <p:txBody>
          <a:bodyPr>
            <a:normAutofit/>
          </a:bodyPr>
          <a:lstStyle/>
          <a:p>
            <a:r>
              <a:rPr lang="de-DE" sz="2400" noProof="0" dirty="0"/>
              <a:t>Fortgeschrittenen Praktikum von Sebastian Zins im SS 2025</a:t>
            </a:r>
          </a:p>
          <a:p>
            <a:r>
              <a:rPr lang="de-DE" sz="2400" noProof="0" dirty="0"/>
              <a:t>Visualisierung von </a:t>
            </a:r>
            <a:r>
              <a:rPr lang="de-DE" sz="2400" noProof="0" dirty="0" err="1"/>
              <a:t>Voronoi</a:t>
            </a:r>
            <a:r>
              <a:rPr lang="de-DE" sz="2400" noProof="0" dirty="0"/>
              <a:t> Diagrammen auf der Kugeloberfläche</a:t>
            </a:r>
          </a:p>
          <a:p>
            <a:endParaRPr lang="de-DE" sz="2400" noProof="0" dirty="0"/>
          </a:p>
          <a:p>
            <a:r>
              <a:rPr lang="de-DE" sz="2400" noProof="0" dirty="0"/>
              <a:t>https://pille.iwr.uni-heidelberg.de/~voronoi01/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D7AA7-AA32-3D0B-AE5A-A0589141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8</a:t>
            </a:fld>
            <a:endParaRPr lang="de-DE" noProof="0" dirty="0"/>
          </a:p>
        </p:txBody>
      </p:sp>
      <p:pic>
        <p:nvPicPr>
          <p:cNvPr id="6" name="Picture 5" descr="A colorful sphere with many squares&#10;&#10;AI-generated content may be incorrect.">
            <a:extLst>
              <a:ext uri="{FF2B5EF4-FFF2-40B4-BE49-F238E27FC236}">
                <a16:creationId xmlns:a16="http://schemas.microsoft.com/office/drawing/2014/main" id="{B70A2CC3-FBBE-9FC8-133F-3C22CEB96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676" y="314656"/>
            <a:ext cx="2965850" cy="3637047"/>
          </a:xfrm>
          <a:prstGeom prst="rect">
            <a:avLst/>
          </a:prstGeom>
        </p:spPr>
      </p:pic>
      <p:pic>
        <p:nvPicPr>
          <p:cNvPr id="8" name="Picture 7" descr="A colorful pattern with dots&#10;&#10;AI-generated content may be incorrect.">
            <a:extLst>
              <a:ext uri="{FF2B5EF4-FFF2-40B4-BE49-F238E27FC236}">
                <a16:creationId xmlns:a16="http://schemas.microsoft.com/office/drawing/2014/main" id="{3A5C94EF-C5E2-05C6-8804-28F506527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548" y="4329828"/>
            <a:ext cx="3210106" cy="1807442"/>
          </a:xfrm>
          <a:prstGeom prst="rect">
            <a:avLst/>
          </a:prstGeom>
        </p:spPr>
      </p:pic>
      <p:pic>
        <p:nvPicPr>
          <p:cNvPr id="10" name="Picture 9" descr="A colorful pattern with dots&#10;&#10;AI-generated content may be incorrect.">
            <a:extLst>
              <a:ext uri="{FF2B5EF4-FFF2-40B4-BE49-F238E27FC236}">
                <a16:creationId xmlns:a16="http://schemas.microsoft.com/office/drawing/2014/main" id="{64254BAA-B550-6A9C-6A9D-9FFD85A59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359" y="4329828"/>
            <a:ext cx="3221100" cy="1807442"/>
          </a:xfrm>
          <a:prstGeom prst="rect">
            <a:avLst/>
          </a:prstGeom>
        </p:spPr>
      </p:pic>
      <p:pic>
        <p:nvPicPr>
          <p:cNvPr id="12" name="Picture 11" descr="A colorful sphere with grids&#10;&#10;AI-generated content may be incorrect.">
            <a:extLst>
              <a:ext uri="{FF2B5EF4-FFF2-40B4-BE49-F238E27FC236}">
                <a16:creationId xmlns:a16="http://schemas.microsoft.com/office/drawing/2014/main" id="{0DAE0B29-2852-3430-3895-F4FAAB478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910" y="346711"/>
            <a:ext cx="2971169" cy="363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DF2C8-449D-9DE8-FF18-BE3C48896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57503E6-AACA-61AB-1371-84E7BA0929E3}"/>
              </a:ext>
            </a:extLst>
          </p:cNvPr>
          <p:cNvSpPr/>
          <p:nvPr/>
        </p:nvSpPr>
        <p:spPr>
          <a:xfrm>
            <a:off x="4034168" y="2968465"/>
            <a:ext cx="4372714" cy="299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160D1-17FB-08CB-16E0-60082F2E3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21098"/>
          </a:xfrm>
        </p:spPr>
        <p:txBody>
          <a:bodyPr/>
          <a:lstStyle/>
          <a:p>
            <a:r>
              <a:rPr lang="de-DE" noProof="0" dirty="0">
                <a:solidFill>
                  <a:schemeClr val="tx1"/>
                </a:solidFill>
              </a:rPr>
              <a:t>Karlsruhe Metrik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62C5B-8315-2187-F111-024B90DF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noProof="0" smtClean="0"/>
              <a:t>9</a:t>
            </a:fld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80EF08-00B8-0F46-EDDF-6CCE99DE4642}"/>
                  </a:ext>
                </a:extLst>
              </p:cNvPr>
              <p:cNvSpPr txBox="1"/>
              <p:nvPr/>
            </p:nvSpPr>
            <p:spPr>
              <a:xfrm>
                <a:off x="1064508" y="2013092"/>
                <a:ext cx="5153398" cy="5223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noProof="0" smtClean="0">
                          <a:latin typeface="Cambria Math" panose="02040503050406030204" pitchFamily="18" charset="0"/>
                        </a:rPr>
                        <m:t>) =</m:t>
                      </m:r>
                      <m:r>
                        <m:rPr>
                          <m:sty m:val="p"/>
                        </m:rPr>
                        <a:rPr lang="de-DE" i="1" noProof="0" smtClean="0">
                          <a:latin typeface="Cambria Math" panose="02040503050406030204" pitchFamily="18" charset="0"/>
                        </a:rPr>
                        <m:t>min</m:t>
                      </m:r>
                      <m:d>
                        <m:d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noProof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)⋅</m:t>
                                </m:r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)+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e>
                                      <m:sub>
                                        <m:r>
                                          <a:rPr lang="de-DE" i="1" noProof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 noProof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de-DE" i="1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80EF08-00B8-0F46-EDDF-6CCE99DE4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508" y="2013092"/>
                <a:ext cx="5153398" cy="5223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296200F0-CEE2-1863-8615-6C31F3224070}"/>
              </a:ext>
            </a:extLst>
          </p:cNvPr>
          <p:cNvSpPr/>
          <p:nvPr/>
        </p:nvSpPr>
        <p:spPr>
          <a:xfrm>
            <a:off x="4426598" y="3263699"/>
            <a:ext cx="2552700" cy="258804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635387-ADF2-DB1A-9384-5E1DAC4714FB}"/>
              </a:ext>
            </a:extLst>
          </p:cNvPr>
          <p:cNvSpPr/>
          <p:nvPr/>
        </p:nvSpPr>
        <p:spPr>
          <a:xfrm>
            <a:off x="4777118" y="3600303"/>
            <a:ext cx="1889760" cy="19307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15E716-9B29-0F27-5076-49B78E13EF2A}"/>
              </a:ext>
            </a:extLst>
          </p:cNvPr>
          <p:cNvCxnSpPr>
            <a:cxnSpLocks/>
            <a:stCxn id="11" idx="0"/>
            <a:endCxn id="11" idx="4"/>
          </p:cNvCxnSpPr>
          <p:nvPr/>
        </p:nvCxnSpPr>
        <p:spPr>
          <a:xfrm>
            <a:off x="5702948" y="3263699"/>
            <a:ext cx="0" cy="25880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0331ED-ED60-66B2-F28C-4419D3B18B9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426598" y="4557721"/>
            <a:ext cx="2552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D74787D4-95B1-EE17-9585-600B1B1BE39D}"/>
              </a:ext>
            </a:extLst>
          </p:cNvPr>
          <p:cNvSpPr/>
          <p:nvPr/>
        </p:nvSpPr>
        <p:spPr>
          <a:xfrm>
            <a:off x="4426599" y="3547246"/>
            <a:ext cx="2240280" cy="2036860"/>
          </a:xfrm>
          <a:prstGeom prst="arc">
            <a:avLst>
              <a:gd name="adj1" fmla="val 17745078"/>
              <a:gd name="adj2" fmla="val 20889073"/>
            </a:avLst>
          </a:prstGeom>
          <a:ln w="539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0DE08EA-52A7-6BD7-CBB5-E0A5C02FC7E3}"/>
              </a:ext>
            </a:extLst>
          </p:cNvPr>
          <p:cNvSpPr/>
          <p:nvPr/>
        </p:nvSpPr>
        <p:spPr>
          <a:xfrm>
            <a:off x="6585610" y="4263442"/>
            <a:ext cx="137180" cy="15866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6A8A13E-1C00-8BD6-2CBD-1B39319DECE7}"/>
              </a:ext>
            </a:extLst>
          </p:cNvPr>
          <p:cNvSpPr/>
          <p:nvPr/>
        </p:nvSpPr>
        <p:spPr>
          <a:xfrm>
            <a:off x="6037095" y="3245620"/>
            <a:ext cx="143949" cy="1644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40A121-1E52-4A5E-B51B-37A2827343ED}"/>
              </a:ext>
            </a:extLst>
          </p:cNvPr>
          <p:cNvCxnSpPr>
            <a:cxnSpLocks/>
          </p:cNvCxnSpPr>
          <p:nvPr/>
        </p:nvCxnSpPr>
        <p:spPr>
          <a:xfrm flipV="1">
            <a:off x="5702948" y="3318363"/>
            <a:ext cx="397669" cy="12393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E141909-18F3-EC49-F42E-35AC066F0FFC}"/>
              </a:ext>
            </a:extLst>
          </p:cNvPr>
          <p:cNvCxnSpPr>
            <a:cxnSpLocks/>
          </p:cNvCxnSpPr>
          <p:nvPr/>
        </p:nvCxnSpPr>
        <p:spPr>
          <a:xfrm flipV="1">
            <a:off x="5702948" y="4343439"/>
            <a:ext cx="954097" cy="2032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B06E95-7BB5-EC07-DDDC-F8074C5FA63D}"/>
              </a:ext>
            </a:extLst>
          </p:cNvPr>
          <p:cNvCxnSpPr>
            <a:cxnSpLocks/>
          </p:cNvCxnSpPr>
          <p:nvPr/>
        </p:nvCxnSpPr>
        <p:spPr>
          <a:xfrm flipH="1">
            <a:off x="6012515" y="3332171"/>
            <a:ext cx="104777" cy="33735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67458CE-9E49-1519-52F6-2DC6933EB3CD}"/>
                  </a:ext>
                </a:extLst>
              </p:cNvPr>
              <p:cNvSpPr txBox="1"/>
              <p:nvPr/>
            </p:nvSpPr>
            <p:spPr>
              <a:xfrm>
                <a:off x="5702947" y="3694872"/>
                <a:ext cx="2623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67458CE-9E49-1519-52F6-2DC6933EB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947" y="3694872"/>
                <a:ext cx="262316" cy="276999"/>
              </a:xfrm>
              <a:prstGeom prst="rect">
                <a:avLst/>
              </a:prstGeom>
              <a:blipFill>
                <a:blip r:embed="rId4"/>
                <a:stretch>
                  <a:fillRect l="-11628" r="-465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C9F9DD6-4B9A-B85C-C918-1C1D1E51EDE2}"/>
                  </a:ext>
                </a:extLst>
              </p:cNvPr>
              <p:cNvSpPr txBox="1"/>
              <p:nvPr/>
            </p:nvSpPr>
            <p:spPr>
              <a:xfrm>
                <a:off x="6217907" y="4342105"/>
                <a:ext cx="2676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de-DE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C9F9DD6-4B9A-B85C-C918-1C1D1E51E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07" y="4342105"/>
                <a:ext cx="267637" cy="276999"/>
              </a:xfrm>
              <a:prstGeom prst="rect">
                <a:avLst/>
              </a:prstGeom>
              <a:blipFill>
                <a:blip r:embed="rId5"/>
                <a:stretch>
                  <a:fillRect l="-11364" r="-4545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605A1E8-13C2-604C-5A10-74567CDC3746}"/>
                  </a:ext>
                </a:extLst>
              </p:cNvPr>
              <p:cNvSpPr txBox="1"/>
              <p:nvPr/>
            </p:nvSpPr>
            <p:spPr>
              <a:xfrm>
                <a:off x="6217906" y="3050844"/>
                <a:ext cx="267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605A1E8-13C2-604C-5A10-74567CDC3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06" y="3050844"/>
                <a:ext cx="267638" cy="276999"/>
              </a:xfrm>
              <a:prstGeom prst="rect">
                <a:avLst/>
              </a:prstGeom>
              <a:blipFill>
                <a:blip r:embed="rId6"/>
                <a:stretch>
                  <a:fillRect l="-20455" r="-4545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0C01232-030B-AC6A-E9AC-77F5A28F8996}"/>
                  </a:ext>
                </a:extLst>
              </p:cNvPr>
              <p:cNvSpPr txBox="1"/>
              <p:nvPr/>
            </p:nvSpPr>
            <p:spPr>
              <a:xfrm>
                <a:off x="6732624" y="4269736"/>
                <a:ext cx="267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noProof="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0C01232-030B-AC6A-E9AC-77F5A28F8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624" y="4269736"/>
                <a:ext cx="267638" cy="276999"/>
              </a:xfrm>
              <a:prstGeom prst="rect">
                <a:avLst/>
              </a:prstGeom>
              <a:blipFill>
                <a:blip r:embed="rId7"/>
                <a:stretch>
                  <a:fillRect l="-18182" r="-681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3C5DA8-5DA5-0739-8C8A-B46FE070F6C3}"/>
                  </a:ext>
                </a:extLst>
              </p:cNvPr>
              <p:cNvSpPr txBox="1"/>
              <p:nvPr/>
            </p:nvSpPr>
            <p:spPr>
              <a:xfrm>
                <a:off x="5009409" y="3307113"/>
                <a:ext cx="10996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noProof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3C5DA8-5DA5-0739-8C8A-B46FE070F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409" y="3307113"/>
                <a:ext cx="1099661" cy="276999"/>
              </a:xfrm>
              <a:prstGeom prst="rect">
                <a:avLst/>
              </a:prstGeom>
              <a:blipFill>
                <a:blip r:embed="rId8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A4C152-0CD8-CFEB-37B3-A53603A87C02}"/>
                  </a:ext>
                </a:extLst>
              </p:cNvPr>
              <p:cNvSpPr txBox="1"/>
              <p:nvPr/>
            </p:nvSpPr>
            <p:spPr>
              <a:xfrm>
                <a:off x="6807852" y="3600303"/>
                <a:ext cx="2676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noProof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noProof="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A4C152-0CD8-CFEB-37B3-A53603A87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852" y="3600303"/>
                <a:ext cx="267638" cy="276999"/>
              </a:xfrm>
              <a:prstGeom prst="rect">
                <a:avLst/>
              </a:prstGeom>
              <a:blipFill>
                <a:blip r:embed="rId9"/>
                <a:stretch>
                  <a:fillRect l="-31818" t="-2222" r="-245455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:a16="http://schemas.microsoft.com/office/drawing/2014/main" id="{72AC46E4-0DD9-97D8-7030-54F597E21D47}"/>
              </a:ext>
            </a:extLst>
          </p:cNvPr>
          <p:cNvSpPr/>
          <p:nvPr/>
        </p:nvSpPr>
        <p:spPr>
          <a:xfrm>
            <a:off x="5666948" y="4527214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3AEF653-0720-085C-0FEC-98E9DEA8AF3E}"/>
                  </a:ext>
                </a:extLst>
              </p:cNvPr>
              <p:cNvSpPr txBox="1"/>
              <p:nvPr/>
            </p:nvSpPr>
            <p:spPr>
              <a:xfrm>
                <a:off x="7075490" y="1838555"/>
                <a:ext cx="493430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                       </m:t>
                      </m:r>
                      <m:r>
                        <m:rPr>
                          <m:sty m:val="p"/>
                        </m:rP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Winkelabstand</m:t>
                      </m:r>
                      <m: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Radiant</m:t>
                      </m:r>
                      <m: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3AEF653-0720-085C-0FEC-98E9DEA8A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490" y="1838555"/>
                <a:ext cx="4934309" cy="276999"/>
              </a:xfrm>
              <a:prstGeom prst="rect">
                <a:avLst/>
              </a:prstGeom>
              <a:blipFill>
                <a:blip r:embed="rId10"/>
                <a:stretch>
                  <a:fillRect t="-2222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0DAD79-E8CE-32C5-058E-58A4A8403EA3}"/>
                  </a:ext>
                </a:extLst>
              </p:cNvPr>
              <p:cNvSpPr txBox="1"/>
              <p:nvPr/>
            </p:nvSpPr>
            <p:spPr>
              <a:xfrm>
                <a:off x="6654200" y="2230989"/>
                <a:ext cx="493430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1" smtClean="0">
                          <a:latin typeface="Cambria Math" panose="02040503050406030204" pitchFamily="18" charset="0"/>
                        </a:rPr>
                        <m:t>min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noProof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de-DE" i="1" noProof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Kreisbogenl</m:t>
                      </m:r>
                      <m: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ä</m:t>
                      </m:r>
                      <m:r>
                        <m:rPr>
                          <m:sty m:val="p"/>
                        </m:rPr>
                        <a:rPr lang="de-DE" b="0" i="1" noProof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nge</m:t>
                      </m:r>
                    </m:oMath>
                  </m:oMathPara>
                </a14:m>
                <a:endParaRPr lang="de-DE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0DAD79-E8CE-32C5-058E-58A4A8403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00" y="2230989"/>
                <a:ext cx="4934309" cy="276999"/>
              </a:xfrm>
              <a:prstGeom prst="rect">
                <a:avLst/>
              </a:prstGeom>
              <a:blipFill>
                <a:blip r:embed="rId11"/>
                <a:stretch>
                  <a:fillRect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712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amond grid presentation (widescreen).potx" id="{B2221865-AD13-4DF0-B68E-BF08E8CC5659}" vid="{BAA0C488-98B6-4F47-8E1C-5C7CD9605F73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</TotalTime>
  <Words>1607</Words>
  <Application>Microsoft Office PowerPoint</Application>
  <PresentationFormat>Widescreen</PresentationFormat>
  <Paragraphs>350</Paragraphs>
  <Slides>47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Cambria Math</vt:lpstr>
      <vt:lpstr>Wingdings</vt:lpstr>
      <vt:lpstr>Diamond Grid 16x9</vt:lpstr>
      <vt:lpstr>Voronoi Diagrams in 3D Space</vt:lpstr>
      <vt:lpstr>Motivation</vt:lpstr>
      <vt:lpstr>Karlsruhe Metrik (Moskau Metrik)</vt:lpstr>
      <vt:lpstr>Karlsruhe Metrik</vt:lpstr>
      <vt:lpstr>Karlsruhe Metrik</vt:lpstr>
      <vt:lpstr>Karlsruhe Metrik</vt:lpstr>
      <vt:lpstr>Related Work</vt:lpstr>
      <vt:lpstr>Related Work</vt:lpstr>
      <vt:lpstr>Karlsruhe Metrik</vt:lpstr>
      <vt:lpstr>Karlsruhe Metrik</vt:lpstr>
      <vt:lpstr>Karlsruhe Metrik</vt:lpstr>
      <vt:lpstr>Karlsruhe Metrik in n-Dimensionen</vt:lpstr>
      <vt:lpstr>Bisektoren</vt:lpstr>
      <vt:lpstr>Voronoi Diagramme</vt:lpstr>
      <vt:lpstr>Berechnung von Voronoi Diagrammen</vt:lpstr>
      <vt:lpstr>PowerPoint Presentation</vt:lpstr>
      <vt:lpstr>Implementierung</vt:lpstr>
      <vt:lpstr>Fragment/Pixel Shader</vt:lpstr>
      <vt:lpstr>PowerPoint Presentation</vt:lpstr>
      <vt:lpstr>PowerPoint Presentation</vt:lpstr>
      <vt:lpstr>Karlsruhe Metrik auf der Kugeloberfläche</vt:lpstr>
      <vt:lpstr>Karlsruhe Metrik auf der Kugeloberfläche</vt:lpstr>
      <vt:lpstr>Karlsruhe Metrik auf der Kugeloberfläche</vt:lpstr>
      <vt:lpstr>Voronoi in 3D</vt:lpstr>
      <vt:lpstr>„Zwiebelschalen“</vt:lpstr>
      <vt:lpstr>Querschnitte</vt:lpstr>
      <vt:lpstr>Querschnitte </vt:lpstr>
      <vt:lpstr>Querschnitte </vt:lpstr>
      <vt:lpstr>Querschnitte </vt:lpstr>
      <vt:lpstr>Bisector Fläche mit Ray Marching </vt:lpstr>
      <vt:lpstr>Ray Marching </vt:lpstr>
      <vt:lpstr>Bisector Fläche mit Ray Marching </vt:lpstr>
      <vt:lpstr>Bisector Fläche mit Ray Marching </vt:lpstr>
      <vt:lpstr>Bisektoren bei gleichem Radius</vt:lpstr>
      <vt:lpstr>Bisektoren bei gleichem Radius</vt:lpstr>
      <vt:lpstr>Eigenschaften: Translationsinvarianz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 </vt:lpstr>
      <vt:lpstr>Zusammenfassung </vt:lpstr>
      <vt:lpstr>Fragen?</vt:lpstr>
      <vt:lpstr>Literatur</vt:lpstr>
      <vt:lpstr>Fortune‘s Algorithm „Wavefront“  „Beachline“</vt:lpstr>
      <vt:lpstr>www.shadertoy.com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Essig, Samuel</dc:creator>
  <cp:lastModifiedBy>Essig, Samuel</cp:lastModifiedBy>
  <cp:revision>181</cp:revision>
  <dcterms:created xsi:type="dcterms:W3CDTF">2025-12-03T13:54:33Z</dcterms:created>
  <dcterms:modified xsi:type="dcterms:W3CDTF">2025-12-15T14:55:40Z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